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442" r:id="rId3"/>
    <p:sldId id="443" r:id="rId4"/>
    <p:sldId id="444" r:id="rId5"/>
    <p:sldId id="445" r:id="rId6"/>
    <p:sldId id="446" r:id="rId7"/>
    <p:sldId id="447" r:id="rId8"/>
    <p:sldId id="448" r:id="rId9"/>
    <p:sldId id="449" r:id="rId10"/>
    <p:sldId id="451" r:id="rId11"/>
    <p:sldId id="452" r:id="rId12"/>
    <p:sldId id="453" r:id="rId13"/>
    <p:sldId id="458" r:id="rId14"/>
    <p:sldId id="460" r:id="rId15"/>
    <p:sldId id="461" r:id="rId16"/>
    <p:sldId id="463" r:id="rId17"/>
    <p:sldId id="430" r:id="rId18"/>
    <p:sldId id="431" r:id="rId19"/>
    <p:sldId id="440" r:id="rId20"/>
    <p:sldId id="43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1C3B86-0BEC-984A-BEE9-30057AB73B97}">
          <p14:sldIdLst>
            <p14:sldId id="256"/>
            <p14:sldId id="442"/>
            <p14:sldId id="443"/>
            <p14:sldId id="444"/>
            <p14:sldId id="445"/>
            <p14:sldId id="446"/>
            <p14:sldId id="447"/>
            <p14:sldId id="448"/>
            <p14:sldId id="449"/>
            <p14:sldId id="451"/>
            <p14:sldId id="452"/>
            <p14:sldId id="453"/>
            <p14:sldId id="458"/>
            <p14:sldId id="460"/>
            <p14:sldId id="461"/>
            <p14:sldId id="463"/>
            <p14:sldId id="430"/>
            <p14:sldId id="431"/>
            <p14:sldId id="440"/>
            <p14:sldId id="4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866" autoAdjust="0"/>
  </p:normalViewPr>
  <p:slideViewPr>
    <p:cSldViewPr snapToGrid="0" snapToObjects="1">
      <p:cViewPr>
        <p:scale>
          <a:sx n="160" d="100"/>
          <a:sy n="160" d="100"/>
        </p:scale>
        <p:origin x="-648"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C7558-121F-E647-8683-B383E1414E8E}" type="datetimeFigureOut">
              <a:rPr lang="en-US" smtClean="0"/>
              <a:t>9/17/18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C8A82-AD31-2A43-80C0-98351DC2A47A}" type="slidenum">
              <a:rPr lang="en-US" smtClean="0"/>
              <a:t>‹#›</a:t>
            </a:fld>
            <a:endParaRPr lang="en-US"/>
          </a:p>
        </p:txBody>
      </p:sp>
    </p:spTree>
    <p:extLst>
      <p:ext uri="{BB962C8B-B14F-4D97-AF65-F5344CB8AC3E}">
        <p14:creationId xmlns:p14="http://schemas.microsoft.com/office/powerpoint/2010/main" val="2138568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3</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12</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13</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14</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15</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16</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17</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18</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19</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20</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4</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5</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6</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7</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8</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a:t>
            </a:r>
            <a:r>
              <a:rPr lang="en-US" dirty="0" smtClean="0"/>
              <a:t>resampling</a:t>
            </a:r>
          </a:p>
          <a:p>
            <a:pPr marL="285750" indent="-285750">
              <a:buFont typeface="Arial"/>
              <a:buChar char="•"/>
            </a:pPr>
            <a:r>
              <a:rPr lang="en-US" dirty="0" smtClean="0"/>
              <a:t>Here I increase the iterations to result in a</a:t>
            </a:r>
            <a:r>
              <a:rPr lang="en-US" baseline="0" dirty="0" smtClean="0"/>
              <a:t> final calculation spacing of every pixel. Previously I did not do this when optimizing earlier settings to save time when running DVC, but when selecting the final strain and smoothing sizes it is important you use the final calculation spacing</a:t>
            </a:r>
            <a:endParaRPr lang="en-US" dirty="0" smtClean="0"/>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9</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10</a:t>
            </a:fld>
            <a:endParaRPr lang="en-US"/>
          </a:p>
        </p:txBody>
      </p:sp>
    </p:spTree>
    <p:extLst>
      <p:ext uri="{BB962C8B-B14F-4D97-AF65-F5344CB8AC3E}">
        <p14:creationId xmlns:p14="http://schemas.microsoft.com/office/powerpoint/2010/main" val="233352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Z resolution is actually very good in these volumes. It is only bad at the very deepest depths where signal blurs and fades out</a:t>
            </a:r>
          </a:p>
          <a:p>
            <a:pPr marL="285750" indent="-285750">
              <a:buFont typeface="Arial"/>
              <a:buChar char="•"/>
            </a:pPr>
            <a:r>
              <a:rPr lang="en-US" dirty="0" smtClean="0"/>
              <a:t>X and Y resolution is </a:t>
            </a:r>
            <a:r>
              <a:rPr lang="en-US" dirty="0" err="1" smtClean="0"/>
              <a:t>subpixel</a:t>
            </a:r>
            <a:r>
              <a:rPr lang="en-US" dirty="0" smtClean="0"/>
              <a:t> in some regions even after resampling</a:t>
            </a:r>
          </a:p>
          <a:p>
            <a:endParaRPr lang="en-US" dirty="0"/>
          </a:p>
        </p:txBody>
      </p:sp>
      <p:sp>
        <p:nvSpPr>
          <p:cNvPr id="4" name="Slide Number Placeholder 3"/>
          <p:cNvSpPr>
            <a:spLocks noGrp="1"/>
          </p:cNvSpPr>
          <p:nvPr>
            <p:ph type="sldNum" sz="quarter" idx="10"/>
          </p:nvPr>
        </p:nvSpPr>
        <p:spPr/>
        <p:txBody>
          <a:bodyPr/>
          <a:lstStyle/>
          <a:p>
            <a:fld id="{871C8A82-AD31-2A43-80C0-98351DC2A47A}" type="slidenum">
              <a:rPr lang="en-US" smtClean="0"/>
              <a:t>11</a:t>
            </a:fld>
            <a:endParaRPr lang="en-US"/>
          </a:p>
        </p:txBody>
      </p:sp>
    </p:spTree>
    <p:extLst>
      <p:ext uri="{BB962C8B-B14F-4D97-AF65-F5344CB8AC3E}">
        <p14:creationId xmlns:p14="http://schemas.microsoft.com/office/powerpoint/2010/main" val="233352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FBEA5-0F33-9948-B81E-E0F1710DA36B}"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138154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BEA5-0F33-9948-B81E-E0F1710DA36B}"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365790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BEA5-0F33-9948-B81E-E0F1710DA36B}"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386226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BEA5-0F33-9948-B81E-E0F1710DA36B}"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214082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FBEA5-0F33-9948-B81E-E0F1710DA36B}"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364413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BFBEA5-0F33-9948-B81E-E0F1710DA36B}"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184107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BFBEA5-0F33-9948-B81E-E0F1710DA36B}" type="datetimeFigureOut">
              <a:rPr lang="en-US" smtClean="0"/>
              <a:t>9/17/18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38852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FBEA5-0F33-9948-B81E-E0F1710DA36B}" type="datetimeFigureOut">
              <a:rPr lang="en-US" smtClean="0"/>
              <a:t>9/17/18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295675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FBEA5-0F33-9948-B81E-E0F1710DA36B}" type="datetimeFigureOut">
              <a:rPr lang="en-US" smtClean="0"/>
              <a:t>9/17/18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25267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BEA5-0F33-9948-B81E-E0F1710DA36B}"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220287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BEA5-0F33-9948-B81E-E0F1710DA36B}"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FB139-92A2-7440-BF26-17CD30A6739A}" type="slidenum">
              <a:rPr lang="en-US" smtClean="0"/>
              <a:t>‹#›</a:t>
            </a:fld>
            <a:endParaRPr lang="en-US"/>
          </a:p>
        </p:txBody>
      </p:sp>
    </p:spTree>
    <p:extLst>
      <p:ext uri="{BB962C8B-B14F-4D97-AF65-F5344CB8AC3E}">
        <p14:creationId xmlns:p14="http://schemas.microsoft.com/office/powerpoint/2010/main" val="1653306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BEA5-0F33-9948-B81E-E0F1710DA36B}" type="datetimeFigureOut">
              <a:rPr lang="en-US" smtClean="0"/>
              <a:t>9/17/18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B139-92A2-7440-BF26-17CD30A6739A}" type="slidenum">
              <a:rPr lang="en-US" smtClean="0"/>
              <a:t>‹#›</a:t>
            </a:fld>
            <a:endParaRPr lang="en-US"/>
          </a:p>
        </p:txBody>
      </p:sp>
    </p:spTree>
    <p:extLst>
      <p:ext uri="{BB962C8B-B14F-4D97-AF65-F5344CB8AC3E}">
        <p14:creationId xmlns:p14="http://schemas.microsoft.com/office/powerpoint/2010/main" val="418156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2.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2.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2.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2.png"/><Relationship Id="rId6"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2.png"/><Relationship Id="rId6"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2.png"/><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Improvement of Radial Strains Calculated from Human OCT Radial Image Scans</a:t>
            </a:r>
            <a:endParaRPr lang="en-US" dirty="0"/>
          </a:p>
        </p:txBody>
      </p:sp>
      <p:sp>
        <p:nvSpPr>
          <p:cNvPr id="3" name="Subtitle 2"/>
          <p:cNvSpPr>
            <a:spLocks noGrp="1"/>
          </p:cNvSpPr>
          <p:nvPr>
            <p:ph type="subTitle" idx="1"/>
          </p:nvPr>
        </p:nvSpPr>
        <p:spPr>
          <a:xfrm>
            <a:off x="904875" y="4461042"/>
            <a:ext cx="7453313" cy="1752600"/>
          </a:xfrm>
        </p:spPr>
        <p:txBody>
          <a:bodyPr>
            <a:normAutofit fontScale="25000" lnSpcReduction="20000"/>
          </a:bodyPr>
          <a:lstStyle/>
          <a:p>
            <a:r>
              <a:rPr lang="en-US" sz="6000" dirty="0" smtClean="0"/>
              <a:t>Dan Midgett, November 14, 2017</a:t>
            </a:r>
          </a:p>
          <a:p>
            <a:r>
              <a:rPr lang="en-US" sz="6000" b="1" dirty="0" smtClean="0"/>
              <a:t/>
            </a:r>
            <a:br>
              <a:rPr lang="en-US" sz="6000" b="1" dirty="0" smtClean="0"/>
            </a:br>
            <a:r>
              <a:rPr lang="en-US" sz="6000" b="1" dirty="0" smtClean="0"/>
              <a:t>Current </a:t>
            </a:r>
            <a:r>
              <a:rPr lang="en-US" sz="6000" b="1" dirty="0"/>
              <a:t>Displacement </a:t>
            </a:r>
            <a:r>
              <a:rPr lang="en-US" sz="6000" b="1" dirty="0" smtClean="0"/>
              <a:t>Processing Settings</a:t>
            </a:r>
            <a:r>
              <a:rPr lang="en-US" sz="6000" b="1" dirty="0"/>
              <a:t>:</a:t>
            </a:r>
            <a:r>
              <a:rPr lang="en-US" sz="6000" dirty="0"/>
              <a:t/>
            </a:r>
            <a:br>
              <a:rPr lang="en-US" sz="6000" dirty="0"/>
            </a:br>
            <a:r>
              <a:rPr lang="en-US" sz="6000" dirty="0"/>
              <a:t/>
            </a:r>
            <a:br>
              <a:rPr lang="en-US" sz="6000" dirty="0"/>
            </a:br>
            <a:r>
              <a:rPr lang="en-US" sz="6000" dirty="0"/>
              <a:t>Image Enhancement: CLAHE: </a:t>
            </a:r>
            <a:r>
              <a:rPr lang="en-US" sz="6000" dirty="0" smtClean="0"/>
              <a:t>B12S3.5, Gamma </a:t>
            </a:r>
            <a:r>
              <a:rPr lang="en-US" sz="6000" dirty="0"/>
              <a:t>Shift: 1.75</a:t>
            </a:r>
            <a:br>
              <a:rPr lang="en-US" sz="6000" dirty="0"/>
            </a:br>
            <a:r>
              <a:rPr lang="en-US" sz="6000" dirty="0"/>
              <a:t>Convergence: 4 Iterations, 128x128x32 </a:t>
            </a:r>
            <a:r>
              <a:rPr lang="en-US" sz="6000" dirty="0">
                <a:sym typeface="Wingdings"/>
              </a:rPr>
              <a:t> 48x48x16</a:t>
            </a:r>
            <a:br>
              <a:rPr lang="en-US" sz="6000" dirty="0">
                <a:sym typeface="Wingdings"/>
              </a:rPr>
            </a:br>
            <a:r>
              <a:rPr lang="en-US" sz="6000" dirty="0"/>
              <a:t>Correlation Coefficient Threshold: 0.055 </a:t>
            </a:r>
            <a:r>
              <a:rPr lang="en-US" sz="6000" dirty="0">
                <a:sym typeface="Wingdings"/>
              </a:rPr>
              <a:t>-</a:t>
            </a:r>
            <a:r>
              <a:rPr lang="en-US" sz="6000" dirty="0" smtClean="0">
                <a:sym typeface="Wingdings"/>
              </a:rPr>
              <a:t> </a:t>
            </a:r>
            <a:r>
              <a:rPr lang="en-US" sz="6000" dirty="0">
                <a:sym typeface="Wingdings"/>
              </a:rPr>
              <a:t>0.065</a:t>
            </a:r>
            <a:r>
              <a:rPr lang="en-US" sz="6000" dirty="0"/>
              <a:t/>
            </a:r>
            <a:br>
              <a:rPr lang="en-US" sz="6000" dirty="0"/>
            </a:br>
            <a:r>
              <a:rPr lang="en-US" sz="6000" dirty="0"/>
              <a:t>Error Filtering: </a:t>
            </a:r>
            <a:r>
              <a:rPr lang="en-US" sz="6000" dirty="0" smtClean="0"/>
              <a:t>6 um error threshold</a:t>
            </a:r>
            <a:br>
              <a:rPr lang="en-US" sz="6000" dirty="0" smtClean="0"/>
            </a:br>
            <a:r>
              <a:rPr lang="en-US" dirty="0" smtClean="0"/>
              <a:t/>
            </a:r>
            <a:br>
              <a:rPr lang="en-US" dirty="0" smtClean="0"/>
            </a:br>
            <a:r>
              <a:rPr lang="en-US" dirty="0" smtClean="0"/>
              <a:t/>
            </a:r>
            <a:br>
              <a:rPr lang="en-US" dirty="0" smtClean="0"/>
            </a:br>
            <a:r>
              <a:rPr lang="en-US" dirty="0" smtClean="0"/>
              <a:t>Terms: BXSX </a:t>
            </a:r>
            <a:r>
              <a:rPr lang="mr-IN" dirty="0" smtClean="0"/>
              <a:t>–</a:t>
            </a:r>
            <a:r>
              <a:rPr lang="en-US" dirty="0" smtClean="0"/>
              <a:t> CLAHE </a:t>
            </a:r>
            <a:r>
              <a:rPr lang="en-US" dirty="0" err="1" smtClean="0"/>
              <a:t>Blocksize</a:t>
            </a:r>
            <a:r>
              <a:rPr lang="en-US" dirty="0" smtClean="0"/>
              <a:t> and Slope, G </a:t>
            </a:r>
            <a:r>
              <a:rPr lang="mr-IN" dirty="0" smtClean="0"/>
              <a:t>–</a:t>
            </a:r>
            <a:r>
              <a:rPr lang="en-US" dirty="0" smtClean="0"/>
              <a:t> Gaussian Filter Size, Sigma </a:t>
            </a:r>
            <a:r>
              <a:rPr lang="mr-IN" dirty="0" smtClean="0"/>
              <a:t>–</a:t>
            </a:r>
            <a:r>
              <a:rPr lang="en-US" dirty="0" smtClean="0"/>
              <a:t> Gaussian Filter Standard deviation, F </a:t>
            </a:r>
            <a:r>
              <a:rPr lang="mr-IN" dirty="0" smtClean="0"/>
              <a:t>–</a:t>
            </a:r>
            <a:r>
              <a:rPr lang="en-US" dirty="0" smtClean="0"/>
              <a:t> Error Filter um, </a:t>
            </a:r>
            <a:br>
              <a:rPr lang="en-US" dirty="0" smtClean="0"/>
            </a:br>
            <a:r>
              <a:rPr lang="en-US" dirty="0" smtClean="0"/>
              <a:t>CC </a:t>
            </a:r>
            <a:r>
              <a:rPr lang="mr-IN" dirty="0" smtClean="0"/>
              <a:t>–</a:t>
            </a:r>
            <a:r>
              <a:rPr lang="en-US" dirty="0" smtClean="0"/>
              <a:t> Correlation Coefficient Threshold, I </a:t>
            </a:r>
            <a:r>
              <a:rPr lang="mr-IN" dirty="0" smtClean="0"/>
              <a:t>–</a:t>
            </a:r>
            <a:r>
              <a:rPr lang="en-US" dirty="0" smtClean="0"/>
              <a:t> DVC Iterations, S </a:t>
            </a:r>
            <a:r>
              <a:rPr lang="mr-IN" dirty="0" smtClean="0"/>
              <a:t>–</a:t>
            </a:r>
            <a:r>
              <a:rPr lang="en-US" dirty="0" smtClean="0"/>
              <a:t> Size of Strain box fit</a:t>
            </a:r>
          </a:p>
          <a:p>
            <a:endParaRPr lang="en-US" dirty="0"/>
          </a:p>
        </p:txBody>
      </p:sp>
    </p:spTree>
    <p:extLst>
      <p:ext uri="{BB962C8B-B14F-4D97-AF65-F5344CB8AC3E}">
        <p14:creationId xmlns:p14="http://schemas.microsoft.com/office/powerpoint/2010/main" val="213155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I5,F6,G25S6</a:t>
            </a:r>
            <a:r>
              <a:rPr lang="en-US" baseline="30000" dirty="0" smtClean="0"/>
              <a:t>2</a:t>
            </a:r>
            <a:r>
              <a:rPr lang="en-US" dirty="0" smtClean="0"/>
              <a:t>,S59x5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1.86±0.65%</a:t>
            </a:r>
            <a:br>
              <a:rPr lang="en-US" sz="1300" dirty="0" smtClean="0"/>
            </a:br>
            <a:r>
              <a:rPr lang="en-US" sz="1300" dirty="0" smtClean="0"/>
              <a:t>Abs Error: 0.54±0.65%</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-1.82±0.46%</a:t>
            </a:r>
            <a:br>
              <a:rPr lang="en-US" sz="1300" dirty="0" smtClean="0"/>
            </a:br>
            <a:r>
              <a:rPr lang="en-US" sz="1300" dirty="0" smtClean="0"/>
              <a:t>Abs Error: 0.35±0.46%</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1358"/>
            <a:ext cx="4574196" cy="2270761"/>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9569"/>
            <a:ext cx="4578191" cy="2272744"/>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4197" y="1070356"/>
            <a:ext cx="4578232" cy="2272765"/>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0.64±1.06%</a:t>
            </a:r>
            <a:br>
              <a:rPr lang="en-US" sz="1300" dirty="0" smtClean="0"/>
            </a:br>
            <a:r>
              <a:rPr lang="en-US" sz="1300" dirty="0" smtClean="0"/>
              <a:t>Abs Error: 0.74±1.06%</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5" y="5090332"/>
            <a:ext cx="4574194"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0.62</a:t>
            </a:r>
            <a:r>
              <a:rPr lang="en-US" sz="1400" dirty="0" smtClean="0"/>
              <a:t>±</a:t>
            </a:r>
            <a:r>
              <a:rPr lang="is-IS" sz="1400" dirty="0" smtClean="0"/>
              <a:t>0.77%	</a:t>
            </a:r>
            <a:br>
              <a:rPr lang="is-IS" sz="1400" dirty="0" smtClean="0"/>
            </a:br>
            <a:r>
              <a:rPr lang="is-IS" sz="1400" dirty="0" smtClean="0"/>
              <a:t>Ert</a:t>
            </a:r>
            <a:r>
              <a:rPr lang="is-IS" sz="1400" dirty="0"/>
              <a:t>: </a:t>
            </a:r>
            <a:r>
              <a:rPr lang="is-IS" sz="1400" dirty="0" smtClean="0"/>
              <a:t>0.99</a:t>
            </a:r>
            <a:r>
              <a:rPr lang="en-US" sz="1400" dirty="0" smtClean="0"/>
              <a:t>±</a:t>
            </a:r>
            <a:r>
              <a:rPr lang="is-IS" sz="1400" dirty="0" smtClean="0"/>
              <a:t>1.60%</a:t>
            </a:r>
            <a:r>
              <a:rPr lang="is-IS" sz="1400" dirty="0"/>
              <a:t/>
            </a:r>
            <a:br>
              <a:rPr lang="is-IS" sz="1400" dirty="0"/>
            </a:br>
            <a:r>
              <a:rPr lang="is-IS" sz="1400" dirty="0" smtClean="0"/>
              <a:t>Ezt</a:t>
            </a:r>
            <a:r>
              <a:rPr lang="is-IS" sz="1400" dirty="0"/>
              <a:t>: </a:t>
            </a:r>
            <a:r>
              <a:rPr lang="is-IS" sz="1400" dirty="0" smtClean="0"/>
              <a:t>0.28</a:t>
            </a:r>
            <a:r>
              <a:rPr lang="en-US" sz="1400" dirty="0" smtClean="0"/>
              <a:t>±</a:t>
            </a:r>
            <a:r>
              <a:rPr lang="is-IS" sz="1400" dirty="0" smtClean="0"/>
              <a:t>0.44</a:t>
            </a:r>
            <a:r>
              <a:rPr lang="is-IS" sz="1400" dirty="0"/>
              <a:t>%</a:t>
            </a:r>
            <a:br>
              <a:rPr lang="is-IS" sz="1400" dirty="0"/>
            </a:br>
            <a:r>
              <a:rPr lang="is-IS" sz="1400" dirty="0"/>
              <a:t/>
            </a:r>
            <a:br>
              <a:rPr lang="is-IS" sz="1400" dirty="0"/>
            </a:br>
            <a:r>
              <a:rPr lang="is-IS" sz="1400" dirty="0"/>
              <a:t>Error Filter 6 um, 2D Gaussian Filter 11x11 (R,Z), Sigma </a:t>
            </a:r>
            <a:r>
              <a:rPr lang="mr-IN" sz="1400" dirty="0"/>
              <a:t>–</a:t>
            </a:r>
            <a:r>
              <a:rPr lang="is-IS" sz="1400" dirty="0"/>
              <a:t> 6,</a:t>
            </a:r>
            <a:br>
              <a:rPr lang="is-IS" sz="1400" dirty="0"/>
            </a:br>
            <a:r>
              <a:rPr lang="is-IS" sz="1400" dirty="0"/>
              <a:t>Strain Fit Box size: </a:t>
            </a:r>
            <a:r>
              <a:rPr lang="is-IS" sz="1400" dirty="0" smtClean="0"/>
              <a:t>59x59x5</a:t>
            </a:r>
            <a:r>
              <a:rPr lang="is-IS" sz="1400" dirty="0"/>
              <a:t>, Calculation Spacing 1x1x1</a:t>
            </a:r>
            <a:endParaRPr lang="en-US" sz="1400" dirty="0"/>
          </a:p>
          <a:p>
            <a:endParaRPr lang="en-US" sz="1400" dirty="0"/>
          </a:p>
        </p:txBody>
      </p:sp>
    </p:spTree>
    <p:extLst>
      <p:ext uri="{BB962C8B-B14F-4D97-AF65-F5344CB8AC3E}">
        <p14:creationId xmlns:p14="http://schemas.microsoft.com/office/powerpoint/2010/main" val="1039132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2.01±0.65%</a:t>
            </a:r>
            <a:br>
              <a:rPr lang="en-US" sz="1300" dirty="0" smtClean="0"/>
            </a:br>
            <a:r>
              <a:rPr lang="en-US" sz="1300" dirty="0" smtClean="0"/>
              <a:t>Abs Error: 0.50±0.65%</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-1.84±0.84%</a:t>
            </a:r>
            <a:br>
              <a:rPr lang="en-US" sz="1300" dirty="0" smtClean="0"/>
            </a:br>
            <a:r>
              <a:rPr lang="en-US" sz="1300" dirty="0" smtClean="0"/>
              <a:t>Abs Error: 0.56±0.84%</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5442"/>
            <a:ext cx="4574195" cy="226259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3656"/>
            <a:ext cx="4578190" cy="2264569"/>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4198" y="1074444"/>
            <a:ext cx="4578230" cy="2264589"/>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0.61±1.28%</a:t>
            </a:r>
            <a:br>
              <a:rPr lang="en-US" sz="1300" dirty="0" smtClean="0"/>
            </a:br>
            <a:r>
              <a:rPr lang="en-US" sz="1300" dirty="0" smtClean="0"/>
              <a:t>Abs Error: 0.85±1.28%</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4" y="5090332"/>
            <a:ext cx="4565765" cy="2031325"/>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0.74</a:t>
            </a:r>
            <a:r>
              <a:rPr lang="en-US" sz="1400" dirty="0" smtClean="0"/>
              <a:t>±</a:t>
            </a:r>
            <a:r>
              <a:rPr lang="is-IS" sz="1400" dirty="0" smtClean="0"/>
              <a:t>0.96%	</a:t>
            </a:r>
            <a:br>
              <a:rPr lang="is-IS" sz="1400" dirty="0" smtClean="0"/>
            </a:br>
            <a:r>
              <a:rPr lang="is-IS" sz="1400" dirty="0" smtClean="0"/>
              <a:t>Ert</a:t>
            </a:r>
            <a:r>
              <a:rPr lang="is-IS" sz="1400" dirty="0"/>
              <a:t>: </a:t>
            </a:r>
            <a:r>
              <a:rPr lang="is-IS" sz="1400" dirty="0" smtClean="0"/>
              <a:t>1.53</a:t>
            </a:r>
            <a:r>
              <a:rPr lang="en-US" sz="1400" dirty="0" smtClean="0"/>
              <a:t>±</a:t>
            </a:r>
            <a:r>
              <a:rPr lang="is-IS" sz="1400" dirty="0" smtClean="0"/>
              <a:t>2.03%</a:t>
            </a:r>
            <a:r>
              <a:rPr lang="is-IS" sz="1400" dirty="0"/>
              <a:t/>
            </a:r>
            <a:br>
              <a:rPr lang="is-IS" sz="1400" dirty="0"/>
            </a:br>
            <a:r>
              <a:rPr lang="is-IS" sz="1400" dirty="0" smtClean="0"/>
              <a:t>Ezt</a:t>
            </a:r>
            <a:r>
              <a:rPr lang="is-IS" sz="1400" dirty="0"/>
              <a:t>: </a:t>
            </a:r>
            <a:r>
              <a:rPr lang="is-IS" sz="1400" dirty="0" smtClean="0"/>
              <a:t>0.37</a:t>
            </a:r>
            <a:r>
              <a:rPr lang="en-US" sz="1400" dirty="0" smtClean="0"/>
              <a:t>±</a:t>
            </a:r>
            <a:r>
              <a:rPr lang="is-IS" sz="1400" dirty="0" smtClean="0"/>
              <a:t>0.51</a:t>
            </a:r>
            <a:r>
              <a:rPr lang="is-IS" sz="1400" dirty="0"/>
              <a:t>%</a:t>
            </a:r>
            <a:br>
              <a:rPr lang="is-IS" sz="1400" dirty="0"/>
            </a:br>
            <a:r>
              <a:rPr lang="is-IS" sz="1400" dirty="0"/>
              <a:t/>
            </a:r>
            <a:br>
              <a:rPr lang="is-IS" sz="1400" dirty="0"/>
            </a:br>
            <a:r>
              <a:rPr lang="is-IS" sz="1400" dirty="0"/>
              <a:t>Error Filter 6 um, 2D Gaussian Filter 11x11 (R,Z), Sigma </a:t>
            </a:r>
            <a:r>
              <a:rPr lang="mr-IN" sz="1400" dirty="0"/>
              <a:t>–</a:t>
            </a:r>
            <a:r>
              <a:rPr lang="is-IS" sz="1400" dirty="0"/>
              <a:t> 6,</a:t>
            </a:r>
            <a:br>
              <a:rPr lang="is-IS" sz="1400" dirty="0"/>
            </a:br>
            <a:r>
              <a:rPr lang="en-US" sz="1400" dirty="0" smtClean="0"/>
              <a:t>New Strain Method: 2D box fit in LC of 59x59 and polynomial fit in RNFL/Choroid of n = 3</a:t>
            </a:r>
            <a:endParaRPr lang="en-US" sz="1400" dirty="0"/>
          </a:p>
          <a:p>
            <a:endParaRPr lang="en-US" sz="1400" dirty="0"/>
          </a:p>
        </p:txBody>
      </p:sp>
    </p:spTree>
    <p:extLst>
      <p:ext uri="{BB962C8B-B14F-4D97-AF65-F5344CB8AC3E}">
        <p14:creationId xmlns:p14="http://schemas.microsoft.com/office/powerpoint/2010/main" val="12670786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 Leave borders in T,R domain for 1D fits</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1.93±0.58%</a:t>
            </a:r>
            <a:br>
              <a:rPr lang="en-US" sz="1300" dirty="0" smtClean="0"/>
            </a:br>
            <a:r>
              <a:rPr lang="en-US" sz="1300" dirty="0" smtClean="0"/>
              <a:t>Abs Error: 0.44±0.58%</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-1.82±0.90%</a:t>
            </a:r>
            <a:br>
              <a:rPr lang="en-US" sz="1300" dirty="0" smtClean="0"/>
            </a:br>
            <a:r>
              <a:rPr lang="en-US" sz="1300" dirty="0" smtClean="0"/>
              <a:t>Abs Error: 0.59±0.90%</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3190"/>
            <a:ext cx="4574772" cy="2287386"/>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83655"/>
            <a:ext cx="4574773" cy="2287387"/>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638" y="1063190"/>
            <a:ext cx="4574772" cy="2287386"/>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0.58±1.13%</a:t>
            </a:r>
            <a:br>
              <a:rPr lang="en-US" sz="1300" dirty="0" smtClean="0"/>
            </a:br>
            <a:r>
              <a:rPr lang="en-US" sz="1300" dirty="0" smtClean="0"/>
              <a:t>Abs Error: 0.67±1.13%</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4" y="5090332"/>
            <a:ext cx="4595107" cy="2031325"/>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0.76</a:t>
            </a:r>
            <a:r>
              <a:rPr lang="en-US" sz="1400" dirty="0" smtClean="0"/>
              <a:t>±</a:t>
            </a:r>
            <a:r>
              <a:rPr lang="is-IS" sz="1400" dirty="0" smtClean="0"/>
              <a:t>0.99%	</a:t>
            </a:r>
            <a:br>
              <a:rPr lang="is-IS" sz="1400" dirty="0" smtClean="0"/>
            </a:br>
            <a:r>
              <a:rPr lang="is-IS" sz="1400" dirty="0" smtClean="0"/>
              <a:t>Ert</a:t>
            </a:r>
            <a:r>
              <a:rPr lang="is-IS" sz="1400" dirty="0"/>
              <a:t>: </a:t>
            </a:r>
            <a:r>
              <a:rPr lang="is-IS" sz="1400" dirty="0" smtClean="0"/>
              <a:t>1.07</a:t>
            </a:r>
            <a:r>
              <a:rPr lang="en-US" sz="1400" dirty="0" smtClean="0"/>
              <a:t>±</a:t>
            </a:r>
            <a:r>
              <a:rPr lang="is-IS" sz="1400" dirty="0" smtClean="0"/>
              <a:t>1.41%</a:t>
            </a:r>
            <a:r>
              <a:rPr lang="is-IS" sz="1400" dirty="0"/>
              <a:t/>
            </a:r>
            <a:br>
              <a:rPr lang="is-IS" sz="1400" dirty="0"/>
            </a:br>
            <a:r>
              <a:rPr lang="is-IS" sz="1400" dirty="0" smtClean="0"/>
              <a:t>Ezt</a:t>
            </a:r>
            <a:r>
              <a:rPr lang="is-IS" sz="1400" dirty="0"/>
              <a:t>: </a:t>
            </a:r>
            <a:r>
              <a:rPr lang="is-IS" sz="1400" dirty="0" smtClean="0"/>
              <a:t>0.23</a:t>
            </a:r>
            <a:r>
              <a:rPr lang="en-US" sz="1400" dirty="0" smtClean="0"/>
              <a:t>±</a:t>
            </a:r>
            <a:r>
              <a:rPr lang="is-IS" sz="1400" dirty="0" smtClean="0"/>
              <a:t>0.33%</a:t>
            </a:r>
            <a:br>
              <a:rPr lang="is-IS" sz="1400" dirty="0" smtClean="0"/>
            </a:br>
            <a:r>
              <a:rPr lang="is-IS" sz="1400" dirty="0" smtClean="0"/>
              <a:t>Error </a:t>
            </a:r>
            <a:r>
              <a:rPr lang="is-IS" sz="1400" dirty="0"/>
              <a:t>Filter 6 um, 2D Gaussian Filter 11x11 (R,Z), Sigma </a:t>
            </a:r>
            <a:r>
              <a:rPr lang="mr-IN" sz="1400" dirty="0"/>
              <a:t>–</a:t>
            </a:r>
            <a:r>
              <a:rPr lang="is-IS" sz="1400" dirty="0"/>
              <a:t> 6,</a:t>
            </a:r>
            <a:br>
              <a:rPr lang="is-IS" sz="1400" dirty="0"/>
            </a:br>
            <a:r>
              <a:rPr lang="en-US" sz="1400" dirty="0"/>
              <a:t>New Strain Method: 2D box fit in LC of 59x59 and polynomial fit in RNFL/Choroid of n = </a:t>
            </a:r>
            <a:r>
              <a:rPr lang="en-US" sz="1400" dirty="0" smtClean="0"/>
              <a:t>3, only removing data at image edges after strain fit</a:t>
            </a:r>
            <a:endParaRPr lang="en-US" sz="1400" dirty="0"/>
          </a:p>
          <a:p>
            <a:endParaRPr lang="en-US" sz="1400" dirty="0"/>
          </a:p>
        </p:txBody>
      </p:sp>
      <p:sp>
        <p:nvSpPr>
          <p:cNvPr id="14" name="TextBox 13"/>
          <p:cNvSpPr txBox="1"/>
          <p:nvPr/>
        </p:nvSpPr>
        <p:spPr>
          <a:xfrm>
            <a:off x="6804865" y="3350576"/>
            <a:ext cx="2343076" cy="1754327"/>
          </a:xfrm>
          <a:prstGeom prst="rect">
            <a:avLst/>
          </a:prstGeom>
          <a:noFill/>
        </p:spPr>
        <p:txBody>
          <a:bodyPr wrap="square" rtlCol="0">
            <a:spAutoFit/>
          </a:bodyPr>
          <a:lstStyle/>
          <a:p>
            <a:r>
              <a:rPr lang="en-US" dirty="0" smtClean="0"/>
              <a:t>Using full 48 T-slices + 4 border: -7.5 </a:t>
            </a:r>
            <a:r>
              <a:rPr lang="en-US" dirty="0" smtClean="0">
                <a:sym typeface="Wingdings"/>
              </a:rPr>
              <a:t> 375</a:t>
            </a:r>
            <a:r>
              <a:rPr lang="en-US" dirty="0" smtClean="0"/>
              <a:t/>
            </a:r>
            <a:br>
              <a:rPr lang="en-US" dirty="0" smtClean="0"/>
            </a:br>
            <a:r>
              <a:rPr lang="en-US" dirty="0" smtClean="0"/>
              <a:t/>
            </a:r>
            <a:br>
              <a:rPr lang="en-US" dirty="0" smtClean="0"/>
            </a:br>
            <a:r>
              <a:rPr lang="en-US" dirty="0" smtClean="0"/>
              <a:t>Leaving the border on Left/Right in R fits, trim after strain calculation</a:t>
            </a:r>
            <a:endParaRPr lang="en-US" dirty="0"/>
          </a:p>
        </p:txBody>
      </p:sp>
    </p:spTree>
    <p:extLst>
      <p:ext uri="{BB962C8B-B14F-4D97-AF65-F5344CB8AC3E}">
        <p14:creationId xmlns:p14="http://schemas.microsoft.com/office/powerpoint/2010/main" val="190557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 OF + CC 0.05 </a:t>
            </a:r>
            <a:r>
              <a:rPr lang="en-US" dirty="0" smtClean="0">
                <a:sym typeface="Wingdings"/>
              </a:rPr>
              <a:t> CC 0.065 after Strain </a:t>
            </a:r>
            <a:r>
              <a:rPr lang="en-US" dirty="0" err="1" smtClean="0">
                <a:sym typeface="Wingdings"/>
              </a:rPr>
              <a:t>Calc</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 y="1079511"/>
            <a:ext cx="4557741" cy="2254454"/>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 y="3787729"/>
            <a:ext cx="4561721" cy="2256422"/>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53015" y="4074273"/>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2432" y="1078517"/>
            <a:ext cx="4561762" cy="2256442"/>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0.58±1.11%</a:t>
            </a:r>
            <a:br>
              <a:rPr lang="en-US" sz="1300" dirty="0" smtClean="0"/>
            </a:br>
            <a:r>
              <a:rPr lang="en-US" sz="1300" dirty="0" smtClean="0"/>
              <a:t>Abs Error: 0.66±1.11%</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5" y="5090332"/>
            <a:ext cx="1678632" cy="954107"/>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0.71</a:t>
            </a:r>
            <a:r>
              <a:rPr lang="en-US" sz="1400" dirty="0" smtClean="0"/>
              <a:t>±</a:t>
            </a:r>
            <a:r>
              <a:rPr lang="is-IS" sz="1400" dirty="0" smtClean="0"/>
              <a:t>0.92%	</a:t>
            </a:r>
            <a:br>
              <a:rPr lang="is-IS" sz="1400" dirty="0" smtClean="0"/>
            </a:br>
            <a:r>
              <a:rPr lang="is-IS" sz="1400" dirty="0" smtClean="0"/>
              <a:t>Ert</a:t>
            </a:r>
            <a:r>
              <a:rPr lang="is-IS" sz="1400" dirty="0"/>
              <a:t>: </a:t>
            </a:r>
            <a:r>
              <a:rPr lang="is-IS" sz="1400" dirty="0" smtClean="0"/>
              <a:t>1.04</a:t>
            </a:r>
            <a:r>
              <a:rPr lang="en-US" sz="1400" dirty="0" smtClean="0"/>
              <a:t>±</a:t>
            </a:r>
            <a:r>
              <a:rPr lang="is-IS" sz="1400" dirty="0" smtClean="0"/>
              <a:t>1.36%</a:t>
            </a:r>
            <a:r>
              <a:rPr lang="is-IS" sz="1400" dirty="0"/>
              <a:t/>
            </a:r>
            <a:br>
              <a:rPr lang="is-IS" sz="1400" dirty="0"/>
            </a:br>
            <a:r>
              <a:rPr lang="is-IS" sz="1400" dirty="0" smtClean="0"/>
              <a:t>Ezt</a:t>
            </a:r>
            <a:r>
              <a:rPr lang="is-IS" sz="1400" dirty="0"/>
              <a:t>: </a:t>
            </a:r>
            <a:r>
              <a:rPr lang="is-IS" sz="1400" dirty="0" smtClean="0"/>
              <a:t>0.23</a:t>
            </a:r>
            <a:r>
              <a:rPr lang="en-US" sz="1400" dirty="0" smtClean="0"/>
              <a:t>±</a:t>
            </a:r>
            <a:r>
              <a:rPr lang="is-IS" sz="1400" dirty="0" smtClean="0"/>
              <a:t>0.33%</a:t>
            </a:r>
            <a:endParaRPr lang="en-US" sz="1400" dirty="0"/>
          </a:p>
        </p:txBody>
      </p:sp>
      <p:sp>
        <p:nvSpPr>
          <p:cNvPr id="14" name="TextBox 13"/>
          <p:cNvSpPr txBox="1"/>
          <p:nvPr/>
        </p:nvSpPr>
        <p:spPr>
          <a:xfrm>
            <a:off x="6804865" y="3350576"/>
            <a:ext cx="2343076" cy="3416320"/>
          </a:xfrm>
          <a:prstGeom prst="rect">
            <a:avLst/>
          </a:prstGeom>
          <a:noFill/>
        </p:spPr>
        <p:txBody>
          <a:bodyPr wrap="square" rtlCol="0">
            <a:spAutoFit/>
          </a:bodyPr>
          <a:lstStyle/>
          <a:p>
            <a:r>
              <a:rPr lang="en-US" dirty="0" smtClean="0"/>
              <a:t>Instead of segmenting the volume perfectly from the background with CC = 0.065, we use the lower CC = 0.05 so that less accurate edges remain, then calculate strains, then segment the volume. This will hopefully remove edge effects in the Z fits</a:t>
            </a:r>
            <a:endParaRPr lang="en-US" dirty="0"/>
          </a:p>
        </p:txBody>
      </p:sp>
      <p:sp>
        <p:nvSpPr>
          <p:cNvPr id="17" name="TextBox 16"/>
          <p:cNvSpPr txBox="1"/>
          <p:nvPr/>
        </p:nvSpPr>
        <p:spPr>
          <a:xfrm>
            <a:off x="-1" y="3313717"/>
            <a:ext cx="1998133" cy="492443"/>
          </a:xfrm>
          <a:prstGeom prst="rect">
            <a:avLst/>
          </a:prstGeom>
          <a:noFill/>
        </p:spPr>
        <p:txBody>
          <a:bodyPr wrap="square" rtlCol="0">
            <a:spAutoFit/>
          </a:bodyPr>
          <a:lstStyle/>
          <a:p>
            <a:r>
              <a:rPr lang="en-US" sz="1300" dirty="0" smtClean="0"/>
              <a:t>Average: 1.92±0.54%</a:t>
            </a:r>
            <a:br>
              <a:rPr lang="en-US" sz="1300" dirty="0" smtClean="0"/>
            </a:br>
            <a:r>
              <a:rPr lang="en-US" sz="1300" dirty="0" smtClean="0"/>
              <a:t>Abs Error: 0.42±0.54%</a:t>
            </a:r>
            <a:endParaRPr lang="en-US" sz="1300" dirty="0"/>
          </a:p>
        </p:txBody>
      </p:sp>
      <p:sp>
        <p:nvSpPr>
          <p:cNvPr id="18" name="TextBox 17"/>
          <p:cNvSpPr txBox="1"/>
          <p:nvPr/>
        </p:nvSpPr>
        <p:spPr>
          <a:xfrm>
            <a:off x="4586701" y="3313717"/>
            <a:ext cx="1831032" cy="492443"/>
          </a:xfrm>
          <a:prstGeom prst="rect">
            <a:avLst/>
          </a:prstGeom>
          <a:noFill/>
        </p:spPr>
        <p:txBody>
          <a:bodyPr wrap="square" rtlCol="0">
            <a:spAutoFit/>
          </a:bodyPr>
          <a:lstStyle/>
          <a:p>
            <a:r>
              <a:rPr lang="en-US" sz="1300" dirty="0" smtClean="0"/>
              <a:t>Mean: -1.85±0.93%</a:t>
            </a:r>
            <a:br>
              <a:rPr lang="en-US" sz="1300" dirty="0" smtClean="0"/>
            </a:br>
            <a:r>
              <a:rPr lang="en-US" sz="1300" dirty="0" smtClean="0"/>
              <a:t>Abs Error: 0.62±0.93%</a:t>
            </a:r>
            <a:endParaRPr lang="en-US" sz="1300" dirty="0"/>
          </a:p>
        </p:txBody>
      </p:sp>
    </p:spTree>
    <p:extLst>
      <p:ext uri="{BB962C8B-B14F-4D97-AF65-F5344CB8AC3E}">
        <p14:creationId xmlns:p14="http://schemas.microsoft.com/office/powerpoint/2010/main" val="21449439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 OF + CC 0.055 </a:t>
            </a:r>
            <a:r>
              <a:rPr lang="en-US" dirty="0" smtClean="0">
                <a:sym typeface="Wingdings"/>
              </a:rPr>
              <a:t> CC 0.065 after Strain </a:t>
            </a:r>
            <a:r>
              <a:rPr lang="en-US" dirty="0" err="1" smtClean="0">
                <a:sym typeface="Wingdings"/>
              </a:rPr>
              <a:t>Calc</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 y="1075430"/>
            <a:ext cx="4549566" cy="2258535"/>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 y="3562258"/>
            <a:ext cx="4545310" cy="2256422"/>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0638" y="1078517"/>
            <a:ext cx="4545350" cy="2256442"/>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1030531380"/>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0.80%</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ZZ</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-1.77%</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0.75%</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0.98%</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RR</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0.80%</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0.98%</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0.72%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0.92%</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1.83%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1.60%</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1.08%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1.40%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1.27%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0.21%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0.29%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0.85%</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0.99%</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2" name="Rectangle 1"/>
          <p:cNvSpPr/>
          <p:nvPr/>
        </p:nvSpPr>
        <p:spPr>
          <a:xfrm>
            <a:off x="18638" y="5818680"/>
            <a:ext cx="4572000" cy="923330"/>
          </a:xfrm>
          <a:prstGeom prst="rect">
            <a:avLst/>
          </a:prstGeom>
        </p:spPr>
        <p:txBody>
          <a:bodyPr>
            <a:spAutoFit/>
          </a:bodyPr>
          <a:lstStyle/>
          <a:p>
            <a:r>
              <a:rPr lang="en-US" dirty="0" smtClean="0"/>
              <a:t>New Error Summary Table, Dividing error by tissue </a:t>
            </a:r>
            <a:r>
              <a:rPr lang="en-US" dirty="0" smtClean="0"/>
              <a:t>region, so I can focus on improving remaining error in the LC</a:t>
            </a:r>
            <a:endParaRPr lang="en-US" dirty="0"/>
          </a:p>
        </p:txBody>
      </p:sp>
    </p:spTree>
    <p:extLst>
      <p:ext uri="{BB962C8B-B14F-4D97-AF65-F5344CB8AC3E}">
        <p14:creationId xmlns:p14="http://schemas.microsoft.com/office/powerpoint/2010/main" val="36171376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 </a:t>
            </a:r>
            <a:br>
              <a:rPr lang="en-US" dirty="0" smtClean="0"/>
            </a:br>
            <a:r>
              <a:rPr lang="en-US" dirty="0" smtClean="0"/>
              <a:t>OF + CC 0.055 </a:t>
            </a:r>
            <a:r>
              <a:rPr lang="en-US" dirty="0" smtClean="0">
                <a:sym typeface="Wingdings"/>
              </a:rPr>
              <a:t> CC 0.065, </a:t>
            </a:r>
            <a:r>
              <a:rPr lang="en-US" dirty="0" err="1" smtClean="0">
                <a:sym typeface="Wingdings"/>
              </a:rPr>
              <a:t>BorderZ</a:t>
            </a:r>
            <a:r>
              <a:rPr lang="en-US" dirty="0" smtClean="0">
                <a:sym typeface="Wingdings"/>
              </a:rPr>
              <a:t> </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8" y="1075430"/>
            <a:ext cx="4533260" cy="2258535"/>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0" y="3562258"/>
            <a:ext cx="4529019" cy="2256422"/>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783" y="1078517"/>
            <a:ext cx="4529059" cy="2256442"/>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95860142"/>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0.80%</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-1.83%</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-1.89%</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0.99%</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XX</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0.80%</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0.99%</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0.71%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0.92%</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1.85%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1.62%</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1.06%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1.35%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1.27%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0.20%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0.28%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0.29%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0.85%</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0.99%</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10" name="TextBox 9"/>
          <p:cNvSpPr txBox="1"/>
          <p:nvPr/>
        </p:nvSpPr>
        <p:spPr>
          <a:xfrm>
            <a:off x="8205" y="5818680"/>
            <a:ext cx="4545310" cy="738664"/>
          </a:xfrm>
          <a:prstGeom prst="rect">
            <a:avLst/>
          </a:prstGeom>
          <a:noFill/>
        </p:spPr>
        <p:txBody>
          <a:bodyPr wrap="square" rtlCol="0">
            <a:spAutoFit/>
          </a:bodyPr>
          <a:lstStyle/>
          <a:p>
            <a:r>
              <a:rPr lang="en-US" sz="1400" dirty="0" smtClean="0"/>
              <a:t>- Cut off RNFL region 10 pixels in front of the defined LC starting point (it usually has faded out by here) to remove edge effects in Z-fits on the top</a:t>
            </a:r>
            <a:endParaRPr lang="en-US" sz="1400" dirty="0"/>
          </a:p>
        </p:txBody>
      </p:sp>
    </p:spTree>
    <p:extLst>
      <p:ext uri="{BB962C8B-B14F-4D97-AF65-F5344CB8AC3E}">
        <p14:creationId xmlns:p14="http://schemas.microsoft.com/office/powerpoint/2010/main" val="288019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I5,Strain #3:1Dn3,LC59, </a:t>
            </a:r>
            <a:br>
              <a:rPr lang="en-US" dirty="0" smtClean="0"/>
            </a:br>
            <a:r>
              <a:rPr lang="en-US" dirty="0" smtClean="0"/>
              <a:t>OF + CC 0.055 </a:t>
            </a:r>
            <a:r>
              <a:rPr lang="en-US" dirty="0" smtClean="0">
                <a:sym typeface="Wingdings"/>
              </a:rPr>
              <a:t> CC 0.065, </a:t>
            </a:r>
            <a:r>
              <a:rPr lang="en-US" dirty="0" err="1" smtClean="0">
                <a:sym typeface="Wingdings"/>
              </a:rPr>
              <a:t>U</a:t>
            </a:r>
            <a:r>
              <a:rPr lang="en-US" baseline="-25000" dirty="0" err="1" smtClean="0">
                <a:sym typeface="Wingdings"/>
              </a:rPr>
              <a:t>t</a:t>
            </a:r>
            <a:r>
              <a:rPr lang="en-US" baseline="-25000" dirty="0" smtClean="0">
                <a:sym typeface="Wingdings"/>
              </a:rPr>
              <a:t> </a:t>
            </a:r>
            <a:r>
              <a:rPr lang="en-US" dirty="0" smtClean="0">
                <a:sym typeface="Wingdings"/>
              </a:rPr>
              <a:t>&amp; t in um </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963"/>
            <a:ext cx="4553515" cy="2276758"/>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5331"/>
            <a:ext cx="4580567" cy="2290284"/>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567" y="1074544"/>
            <a:ext cx="4563434" cy="2265419"/>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77370856"/>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0.80%</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ZZ</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-1.83%</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0.99%</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RR</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0.80%</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0.99%</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dirty="0">
                          <a:solidFill>
                            <a:srgbClr val="FF0000"/>
                          </a:solidFill>
                          <a:effectLst/>
                          <a:latin typeface="Calibri"/>
                          <a:cs typeface="Calibri"/>
                        </a:rPr>
                        <a:t>0.71%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0.75%</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0.92%</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0.85%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2.08%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5.41%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5.92%</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dirty="0">
                          <a:solidFill>
                            <a:srgbClr val="FF0000"/>
                          </a:solidFill>
                          <a:effectLst/>
                          <a:latin typeface="Calibri"/>
                          <a:cs typeface="Calibri"/>
                        </a:rPr>
                        <a:t>0.10%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0.21%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1.75%</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dirty="0">
                          <a:solidFill>
                            <a:srgbClr val="FF0000"/>
                          </a:solidFill>
                          <a:effectLst/>
                          <a:latin typeface="Calibri"/>
                          <a:cs typeface="Calibri"/>
                        </a:rPr>
                        <a:t>0.03%</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0.07%</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0.22%</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0.37%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0.42%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1.39%</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1.79%</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10" name="TextBox 9"/>
          <p:cNvSpPr txBox="1"/>
          <p:nvPr/>
        </p:nvSpPr>
        <p:spPr>
          <a:xfrm>
            <a:off x="8205" y="5742477"/>
            <a:ext cx="4545310" cy="1169551"/>
          </a:xfrm>
          <a:prstGeom prst="rect">
            <a:avLst/>
          </a:prstGeom>
          <a:noFill/>
        </p:spPr>
        <p:txBody>
          <a:bodyPr wrap="square" rtlCol="0">
            <a:spAutoFit/>
          </a:bodyPr>
          <a:lstStyle/>
          <a:p>
            <a:r>
              <a:rPr lang="en-US" sz="1400" dirty="0" smtClean="0"/>
              <a:t>- Displacement gradients of </a:t>
            </a:r>
            <a:r>
              <a:rPr lang="en-US" sz="1400" dirty="0" err="1" smtClean="0"/>
              <a:t>U</a:t>
            </a:r>
            <a:r>
              <a:rPr lang="en-US" sz="1400" baseline="-25000" dirty="0" err="1" smtClean="0"/>
              <a:t>z</a:t>
            </a:r>
            <a:r>
              <a:rPr lang="en-US" sz="1400" dirty="0" smtClean="0"/>
              <a:t> and U</a:t>
            </a:r>
            <a:r>
              <a:rPr lang="en-US" sz="1400" baseline="-25000" dirty="0" smtClean="0"/>
              <a:t>r</a:t>
            </a:r>
            <a:r>
              <a:rPr lang="en-US" sz="1400" dirty="0" smtClean="0"/>
              <a:t> with respect t were inaccurate due to t vector not being in um. This is why the RT error was so high. In this formulation I put everything in terms of microns and assume Theta displacements are an arc length of microns. Note the the high strains near R=0</a:t>
            </a:r>
            <a:endParaRPr lang="en-US" sz="1400" dirty="0"/>
          </a:p>
        </p:txBody>
      </p:sp>
    </p:spTree>
    <p:extLst>
      <p:ext uri="{BB962C8B-B14F-4D97-AF65-F5344CB8AC3E}">
        <p14:creationId xmlns:p14="http://schemas.microsoft.com/office/powerpoint/2010/main" val="39531842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RFIDVC: I5,Strain #3:1Dn3,LC59, </a:t>
            </a:r>
            <a:br>
              <a:rPr lang="en-US" dirty="0"/>
            </a:br>
            <a:r>
              <a:rPr lang="en-US" dirty="0" err="1">
                <a:sym typeface="Wingdings"/>
              </a:rPr>
              <a:t>U</a:t>
            </a:r>
            <a:r>
              <a:rPr lang="en-US" baseline="-25000" dirty="0" err="1">
                <a:sym typeface="Wingdings"/>
              </a:rPr>
              <a:t>t</a:t>
            </a:r>
            <a:r>
              <a:rPr lang="en-US" baseline="-25000" dirty="0">
                <a:sym typeface="Wingdings"/>
              </a:rPr>
              <a:t> </a:t>
            </a:r>
            <a:r>
              <a:rPr lang="en-US" dirty="0">
                <a:sym typeface="Wingdings"/>
              </a:rPr>
              <a:t>G1x49, </a:t>
            </a:r>
            <a:r>
              <a:rPr lang="en-US" dirty="0" smtClean="0">
                <a:sym typeface="Wingdings"/>
              </a:rPr>
              <a:t>sigma=22, G41, sigma=6</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5095"/>
            <a:ext cx="4553513" cy="226049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53511"/>
            <a:ext cx="4580566" cy="2273923"/>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568" y="1074544"/>
            <a:ext cx="4563431" cy="2265418"/>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867176893"/>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0.44%</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0.79%</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ZZ</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-1.78%</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0.71%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-1.86%</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0.93%</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RR</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0.79%</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0.93%</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0.69%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0.91%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0.89%</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0.16%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1.09%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1.27%</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1.71%</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1.10%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1.43%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0.69%</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0.72%</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1.05%</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10" name="TextBox 9"/>
          <p:cNvSpPr txBox="1"/>
          <p:nvPr/>
        </p:nvSpPr>
        <p:spPr>
          <a:xfrm>
            <a:off x="8205" y="5862013"/>
            <a:ext cx="4545310" cy="738664"/>
          </a:xfrm>
          <a:prstGeom prst="rect">
            <a:avLst/>
          </a:prstGeom>
          <a:noFill/>
        </p:spPr>
        <p:txBody>
          <a:bodyPr wrap="square" rtlCol="0">
            <a:spAutoFit/>
          </a:bodyPr>
          <a:lstStyle/>
          <a:p>
            <a:pPr marL="285750" indent="-285750">
              <a:buFontTx/>
              <a:buChar char="-"/>
            </a:pPr>
            <a:r>
              <a:rPr lang="en-US" sz="1400" dirty="0" smtClean="0"/>
              <a:t>Here we apply </a:t>
            </a:r>
            <a:r>
              <a:rPr lang="en-US" sz="1400" dirty="0" smtClean="0"/>
              <a:t>a separate, stronger 1D Gaussian </a:t>
            </a:r>
            <a:r>
              <a:rPr lang="en-US" sz="1400" dirty="0" smtClean="0"/>
              <a:t>filter in T </a:t>
            </a:r>
            <a:r>
              <a:rPr lang="en-US" sz="1400" dirty="0" smtClean="0"/>
              <a:t>direction to </a:t>
            </a:r>
            <a:r>
              <a:rPr lang="en-US" sz="1400" dirty="0" smtClean="0"/>
              <a:t>suppress the oscillation in the </a:t>
            </a:r>
            <a:r>
              <a:rPr lang="en-US" sz="1400" dirty="0" err="1" smtClean="0"/>
              <a:t>Ut</a:t>
            </a:r>
            <a:r>
              <a:rPr lang="en-US" sz="1400" dirty="0" smtClean="0"/>
              <a:t> displacements prior to taking the gradient</a:t>
            </a:r>
            <a:endParaRPr lang="en-US" sz="1400" dirty="0"/>
          </a:p>
        </p:txBody>
      </p:sp>
    </p:spTree>
    <p:extLst>
      <p:ext uri="{BB962C8B-B14F-4D97-AF65-F5344CB8AC3E}">
        <p14:creationId xmlns:p14="http://schemas.microsoft.com/office/powerpoint/2010/main" val="25590976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RFIDVC: I5,Strain #3:1Dn3,LC59, </a:t>
            </a:r>
            <a:br>
              <a:rPr lang="en-US" dirty="0"/>
            </a:br>
            <a:r>
              <a:rPr lang="en-US" dirty="0" err="1">
                <a:sym typeface="Wingdings"/>
              </a:rPr>
              <a:t>U</a:t>
            </a:r>
            <a:r>
              <a:rPr lang="en-US" baseline="-25000" dirty="0" err="1">
                <a:sym typeface="Wingdings"/>
              </a:rPr>
              <a:t>t</a:t>
            </a:r>
            <a:r>
              <a:rPr lang="en-US" baseline="-25000" dirty="0">
                <a:sym typeface="Wingdings"/>
              </a:rPr>
              <a:t> </a:t>
            </a:r>
            <a:r>
              <a:rPr lang="en-US" dirty="0">
                <a:sym typeface="Wingdings"/>
              </a:rPr>
              <a:t>G</a:t>
            </a:r>
            <a:r>
              <a:rPr lang="en-US" dirty="0" smtClean="0">
                <a:sym typeface="Wingdings"/>
              </a:rPr>
              <a:t>1x49</a:t>
            </a:r>
            <a:r>
              <a:rPr lang="en-US" dirty="0">
                <a:sym typeface="Wingdings"/>
              </a:rPr>
              <a:t>, </a:t>
            </a:r>
            <a:r>
              <a:rPr lang="en-US" dirty="0" smtClean="0">
                <a:sym typeface="Wingdings"/>
              </a:rPr>
              <a:t>sigma=23, G49, sigma=12 (GF4)</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75095"/>
            <a:ext cx="4553511" cy="226049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53511"/>
            <a:ext cx="4580564" cy="2273923"/>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568" y="1074544"/>
            <a:ext cx="4563431" cy="2265417"/>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90100443"/>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XX</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0.42%</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1.94%</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0.65%</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ZZ</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-1.71%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-1.73%</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0.57%</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RR</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0.65%</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0.47%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0.57%</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0.76%</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0.06%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0.12%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0.66%</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0.29%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1.40%</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0.89%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1.14%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0.62%</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0.44%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0.53%</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0.78%</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10" name="TextBox 9"/>
          <p:cNvSpPr txBox="1"/>
          <p:nvPr/>
        </p:nvSpPr>
        <p:spPr>
          <a:xfrm>
            <a:off x="8205" y="5746559"/>
            <a:ext cx="4545310" cy="954107"/>
          </a:xfrm>
          <a:prstGeom prst="rect">
            <a:avLst/>
          </a:prstGeom>
          <a:noFill/>
        </p:spPr>
        <p:txBody>
          <a:bodyPr wrap="square" rtlCol="0">
            <a:spAutoFit/>
          </a:bodyPr>
          <a:lstStyle/>
          <a:p>
            <a:pPr marL="285750" indent="-285750">
              <a:buFontTx/>
              <a:buChar char="-"/>
            </a:pPr>
            <a:r>
              <a:rPr lang="en-US" sz="1400" dirty="0" smtClean="0"/>
              <a:t>Even stronger Gaussian filter in T direction</a:t>
            </a:r>
            <a:br>
              <a:rPr lang="en-US" sz="1400" dirty="0" smtClean="0"/>
            </a:br>
            <a:endParaRPr lang="en-US" sz="1400" dirty="0" smtClean="0"/>
          </a:p>
          <a:p>
            <a:pPr marL="285750" indent="-285750">
              <a:buFontTx/>
              <a:buChar char="-"/>
            </a:pPr>
            <a:r>
              <a:rPr lang="en-US" sz="1400" dirty="0" smtClean="0"/>
              <a:t>Results: T partial issues near R=0 mostly fixed, </a:t>
            </a:r>
            <a:r>
              <a:rPr lang="en-US" sz="1400" dirty="0" smtClean="0"/>
              <a:t>error in R &amp; Z about the same</a:t>
            </a:r>
            <a:endParaRPr lang="en-US" sz="1400" dirty="0"/>
          </a:p>
        </p:txBody>
      </p:sp>
    </p:spTree>
    <p:extLst>
      <p:ext uri="{BB962C8B-B14F-4D97-AF65-F5344CB8AC3E}">
        <p14:creationId xmlns:p14="http://schemas.microsoft.com/office/powerpoint/2010/main" val="12808398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RFIDVC: I5,Strain #3:1Dn3,LC59x1, </a:t>
            </a:r>
            <a:r>
              <a:rPr lang="en-US" dirty="0" smtClean="0"/>
              <a:t>GF4</a:t>
            </a:r>
            <a:br>
              <a:rPr lang="en-US" dirty="0" smtClean="0"/>
            </a:br>
            <a:r>
              <a:rPr lang="en-US" dirty="0" smtClean="0"/>
              <a:t>CC0.055 raw </a:t>
            </a:r>
            <a:r>
              <a:rPr lang="en-US" dirty="0" err="1" smtClean="0"/>
              <a:t>disp</a:t>
            </a:r>
            <a:r>
              <a:rPr lang="en-US" dirty="0" smtClean="0"/>
              <a:t>, smooth </a:t>
            </a:r>
            <a:r>
              <a:rPr lang="en-US" dirty="0" err="1" smtClean="0"/>
              <a:t>disp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318543"/>
              </p:ext>
            </p:extLst>
          </p:nvPr>
        </p:nvGraphicFramePr>
        <p:xfrm>
          <a:off x="4614329" y="3550662"/>
          <a:ext cx="4495997" cy="3200399"/>
        </p:xfrm>
        <a:graphic>
          <a:graphicData uri="http://schemas.openxmlformats.org/drawingml/2006/table">
            <a:tbl>
              <a:tblPr firstRow="1" bandRow="1">
                <a:tableStyleId>{5C22544A-7EE6-4342-B048-85BDC9FD1C3A}</a:tableStyleId>
              </a:tblPr>
              <a:tblGrid>
                <a:gridCol w="1402444"/>
                <a:gridCol w="662502"/>
                <a:gridCol w="525857"/>
                <a:gridCol w="618068"/>
                <a:gridCol w="575733"/>
                <a:gridCol w="711393"/>
              </a:tblGrid>
              <a:tr h="431306">
                <a:tc>
                  <a:txBody>
                    <a:bodyPr/>
                    <a:lstStyle/>
                    <a:p>
                      <a:pPr algn="ctr"/>
                      <a:r>
                        <a:rPr lang="en-US" sz="1200" dirty="0" smtClean="0"/>
                        <a:t/>
                      </a:r>
                      <a:br>
                        <a:rPr lang="en-US" sz="1200" dirty="0" smtClean="0"/>
                      </a:br>
                      <a:r>
                        <a:rPr lang="en-US" sz="1200" dirty="0" smtClean="0"/>
                        <a:t>Measure Name</a:t>
                      </a:r>
                      <a:endParaRPr lang="en-US" sz="1200" dirty="0"/>
                    </a:p>
                  </a:txBody>
                  <a:tcPr/>
                </a:tc>
                <a:tc>
                  <a:txBody>
                    <a:bodyPr/>
                    <a:lstStyle/>
                    <a:p>
                      <a:pPr algn="ctr"/>
                      <a:r>
                        <a:rPr lang="en-US" sz="1200" b="1" dirty="0" smtClean="0"/>
                        <a:t>RNFL </a:t>
                      </a:r>
                      <a:br>
                        <a:rPr lang="en-US" sz="1200" b="1"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LC</a:t>
                      </a:r>
                      <a:br>
                        <a:rPr lang="en-US" sz="1200" dirty="0" smtClean="0"/>
                      </a:br>
                      <a:r>
                        <a:rPr lang="en-US" sz="1200" dirty="0" smtClean="0"/>
                        <a:t>Mean</a:t>
                      </a:r>
                      <a:endParaRPr lang="en-US" sz="1200" dirty="0"/>
                    </a:p>
                  </a:txBody>
                  <a:tcPr/>
                </a:tc>
                <a:tc>
                  <a:txBody>
                    <a:bodyPr/>
                    <a:lstStyle/>
                    <a:p>
                      <a:pPr algn="ctr"/>
                      <a:r>
                        <a:rPr lang="en-US" sz="1200" dirty="0" smtClean="0"/>
                        <a:t/>
                      </a:r>
                      <a:br>
                        <a:rPr lang="en-US" sz="1200" dirty="0" smtClean="0"/>
                      </a:br>
                      <a:r>
                        <a:rPr lang="en-US" sz="1200" dirty="0" err="1" smtClean="0"/>
                        <a:t>Std</a:t>
                      </a:r>
                      <a:endParaRPr lang="en-US" sz="1200" dirty="0"/>
                    </a:p>
                  </a:txBody>
                  <a:tcPr/>
                </a:tc>
                <a:tc>
                  <a:txBody>
                    <a:bodyPr/>
                    <a:lstStyle/>
                    <a:p>
                      <a:pPr algn="ctr"/>
                      <a:r>
                        <a:rPr lang="en-US" sz="1200" dirty="0" smtClean="0"/>
                        <a:t>Applied</a:t>
                      </a:r>
                      <a:br>
                        <a:rPr lang="en-US" sz="1200" dirty="0" smtClean="0"/>
                      </a:br>
                      <a:r>
                        <a:rPr lang="en-US" sz="1200" dirty="0" smtClean="0"/>
                        <a:t>Strain</a:t>
                      </a:r>
                      <a:endParaRPr lang="en-US" sz="1200" dirty="0"/>
                    </a:p>
                  </a:txBody>
                  <a:tcPr/>
                </a:tc>
              </a:tr>
              <a:tr h="287537">
                <a:tc>
                  <a:txBody>
                    <a:bodyPr/>
                    <a:lstStyle/>
                    <a:p>
                      <a:pPr algn="ctr"/>
                      <a:r>
                        <a:rPr lang="en-US" sz="1400" dirty="0" smtClean="0">
                          <a:solidFill>
                            <a:srgbClr val="008000"/>
                          </a:solidFill>
                        </a:rPr>
                        <a:t>E</a:t>
                      </a:r>
                      <a:r>
                        <a:rPr lang="en-US" sz="1400" baseline="-25000" dirty="0" smtClean="0">
                          <a:solidFill>
                            <a:srgbClr val="008000"/>
                          </a:solidFill>
                        </a:rPr>
                        <a:t>RR</a:t>
                      </a:r>
                      <a:r>
                        <a:rPr lang="en-US" sz="1400" baseline="0" dirty="0" smtClean="0">
                          <a:solidFill>
                            <a:srgbClr val="008000"/>
                          </a:solidFill>
                        </a:rPr>
                        <a:t> Average</a:t>
                      </a:r>
                      <a:endParaRPr lang="en-US" sz="1400" dirty="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1.90%</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0.42%</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1.94%</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0.65%</a:t>
                      </a:r>
                    </a:p>
                  </a:txBody>
                  <a:tcPr marL="12700" marR="12700" marT="12700" marB="0" anchor="ctr"/>
                </a:tc>
                <a:tc>
                  <a:txBody>
                    <a:bodyPr/>
                    <a:lstStyle/>
                    <a:p>
                      <a:pPr algn="ctr"/>
                      <a:r>
                        <a:rPr lang="en-US" sz="1200" dirty="0" smtClean="0">
                          <a:solidFill>
                            <a:srgbClr val="008000"/>
                          </a:solidFill>
                          <a:latin typeface="Calibri"/>
                          <a:cs typeface="Calibri"/>
                        </a:rPr>
                        <a:t> 2.00%</a:t>
                      </a:r>
                      <a:endParaRPr lang="en-US" sz="1200" dirty="0">
                        <a:solidFill>
                          <a:srgbClr val="008000"/>
                        </a:solidFill>
                        <a:latin typeface="Calibri"/>
                        <a:cs typeface="Calibri"/>
                      </a:endParaRPr>
                    </a:p>
                  </a:txBody>
                  <a:tcPr anchor="ctr"/>
                </a:tc>
              </a:tr>
              <a:tr h="2875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8000"/>
                          </a:solidFill>
                        </a:rPr>
                        <a:t>E</a:t>
                      </a:r>
                      <a:r>
                        <a:rPr lang="en-US" sz="1400" baseline="-25000" dirty="0" smtClean="0">
                          <a:solidFill>
                            <a:srgbClr val="008000"/>
                          </a:solidFill>
                        </a:rPr>
                        <a:t>ZZ</a:t>
                      </a:r>
                      <a:r>
                        <a:rPr lang="en-US" sz="1400" baseline="0" dirty="0" smtClean="0">
                          <a:solidFill>
                            <a:srgbClr val="008000"/>
                          </a:solidFill>
                        </a:rPr>
                        <a:t> Average</a:t>
                      </a:r>
                      <a:endParaRPr lang="en-US" sz="1400" dirty="0" smtClean="0">
                        <a:solidFill>
                          <a:srgbClr val="008000"/>
                        </a:solidFill>
                      </a:endParaRPr>
                    </a:p>
                  </a:txBody>
                  <a:tcPr/>
                </a:tc>
                <a:tc>
                  <a:txBody>
                    <a:bodyPr/>
                    <a:lstStyle/>
                    <a:p>
                      <a:pPr algn="ctr" fontAlgn="b"/>
                      <a:r>
                        <a:rPr lang="mr-IN" sz="1200" b="0" i="0" u="none" strike="noStrike">
                          <a:solidFill>
                            <a:srgbClr val="008000"/>
                          </a:solidFill>
                          <a:effectLst/>
                          <a:latin typeface="Calibri"/>
                          <a:cs typeface="Calibri"/>
                        </a:rPr>
                        <a:t>-1.71%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0.61%</a:t>
                      </a:r>
                    </a:p>
                  </a:txBody>
                  <a:tcPr marL="12700" marR="12700" marT="12700" marB="0" anchor="ctr"/>
                </a:tc>
                <a:tc>
                  <a:txBody>
                    <a:bodyPr/>
                    <a:lstStyle/>
                    <a:p>
                      <a:pPr algn="ctr" fontAlgn="b"/>
                      <a:r>
                        <a:rPr lang="mr-IN" sz="1200" b="0" i="0" u="none" strike="noStrike">
                          <a:solidFill>
                            <a:srgbClr val="008000"/>
                          </a:solidFill>
                          <a:effectLst/>
                          <a:latin typeface="Calibri"/>
                          <a:cs typeface="Calibri"/>
                        </a:rPr>
                        <a:t>-1.73%</a:t>
                      </a:r>
                    </a:p>
                  </a:txBody>
                  <a:tcPr marL="12700" marR="12700" marT="12700" marB="0" anchor="ctr"/>
                </a:tc>
                <a:tc>
                  <a:txBody>
                    <a:bodyPr/>
                    <a:lstStyle/>
                    <a:p>
                      <a:pPr algn="ctr" fontAlgn="b"/>
                      <a:r>
                        <a:rPr lang="mr-IN" sz="1200" b="0" i="0" u="none" strike="noStrike" dirty="0">
                          <a:solidFill>
                            <a:srgbClr val="008000"/>
                          </a:solidFill>
                          <a:effectLst/>
                          <a:latin typeface="Calibri"/>
                          <a:cs typeface="Calibri"/>
                        </a:rPr>
                        <a:t>0.57%</a:t>
                      </a:r>
                    </a:p>
                  </a:txBody>
                  <a:tcPr marL="12700" marR="12700" marT="12700" marB="0" anchor="ctr"/>
                </a:tc>
                <a:tc>
                  <a:txBody>
                    <a:bodyPr/>
                    <a:lstStyle/>
                    <a:p>
                      <a:pPr algn="ctr"/>
                      <a:r>
                        <a:rPr lang="en-US" sz="1200" dirty="0" smtClean="0">
                          <a:solidFill>
                            <a:srgbClr val="008000"/>
                          </a:solidFill>
                          <a:latin typeface="Calibri"/>
                          <a:cs typeface="Calibri"/>
                        </a:rPr>
                        <a:t>-2.00%</a:t>
                      </a:r>
                      <a:endParaRPr lang="en-US" sz="1200" dirty="0">
                        <a:solidFill>
                          <a:srgbClr val="008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RR</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0.35%</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0.51%</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0.65%</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ZZ</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0.47%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0.61%</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0.57%</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RZ</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0.58%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0.64%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0.76%</a:t>
                      </a:r>
                    </a:p>
                  </a:txBody>
                  <a:tcPr marL="12700" marR="12700" marT="12700" marB="0" anchor="ctr"/>
                </a:tc>
                <a:tc>
                  <a:txBody>
                    <a:bodyPr/>
                    <a:lstStyle/>
                    <a:p>
                      <a:pPr algn="ctr"/>
                      <a:r>
                        <a:rPr lang="en-US" sz="1200" dirty="0" smtClean="0">
                          <a:solidFill>
                            <a:srgbClr val="FF0000"/>
                          </a:solidFill>
                          <a:latin typeface="Calibri"/>
                          <a:cs typeface="Calibri"/>
                        </a:rPr>
                        <a:t> 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TT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0.06%</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0.12%</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0.55%</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E</a:t>
                      </a:r>
                      <a:r>
                        <a:rPr lang="en-US" sz="1400" baseline="-25000" dirty="0" smtClean="0">
                          <a:solidFill>
                            <a:srgbClr val="FF0000"/>
                          </a:solidFill>
                        </a:rPr>
                        <a:t>RT</a:t>
                      </a:r>
                      <a:r>
                        <a:rPr lang="en-US" sz="1400" baseline="0" dirty="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0.29%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0.38%</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0.39%</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0.60%</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smtClean="0">
                          <a:solidFill>
                            <a:srgbClr val="FF0000"/>
                          </a:solidFill>
                        </a:rPr>
                        <a:t>E</a:t>
                      </a:r>
                      <a:r>
                        <a:rPr lang="en-US" sz="1400" baseline="-25000" smtClean="0">
                          <a:solidFill>
                            <a:srgbClr val="FF0000"/>
                          </a:solidFill>
                        </a:rPr>
                        <a:t>ZT</a:t>
                      </a:r>
                      <a:r>
                        <a:rPr lang="en-US" sz="1400" baseline="0" smtClean="0">
                          <a:solidFill>
                            <a:srgbClr val="FF0000"/>
                          </a:solidFill>
                        </a:rPr>
                        <a:t> Abs Error</a:t>
                      </a:r>
                      <a:endParaRPr lang="en-US" sz="1400" dirty="0">
                        <a:solidFill>
                          <a:srgbClr val="FF0000"/>
                        </a:solidFill>
                      </a:endParaRPr>
                    </a:p>
                  </a:txBody>
                  <a:tcPr/>
                </a:tc>
                <a:tc>
                  <a:txBody>
                    <a:bodyPr/>
                    <a:lstStyle/>
                    <a:p>
                      <a:pPr algn="ctr" fontAlgn="b"/>
                      <a:r>
                        <a:rPr lang="mr-IN" sz="1200" b="0" i="0" u="none" strike="noStrike" dirty="0">
                          <a:solidFill>
                            <a:srgbClr val="FF0000"/>
                          </a:solidFill>
                          <a:effectLst/>
                          <a:latin typeface="Calibri"/>
                          <a:cs typeface="Calibri"/>
                        </a:rPr>
                        <a:t>0.89%</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1.14%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0.43%</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0.56%</a:t>
                      </a:r>
                    </a:p>
                  </a:txBody>
                  <a:tcPr marL="12700" marR="12700" marT="12700" marB="0" anchor="ctr"/>
                </a:tc>
                <a:tc>
                  <a:txBody>
                    <a:bodyPr/>
                    <a:lstStyle/>
                    <a:p>
                      <a:pPr algn="ctr"/>
                      <a:r>
                        <a:rPr lang="en-US" sz="1200" dirty="0" smtClean="0">
                          <a:solidFill>
                            <a:srgbClr val="FF0000"/>
                          </a:solidFill>
                          <a:latin typeface="Calibri"/>
                          <a:cs typeface="Calibri"/>
                        </a:rPr>
                        <a:t>0.00%</a:t>
                      </a:r>
                      <a:endParaRPr lang="en-US" sz="1200" dirty="0">
                        <a:solidFill>
                          <a:srgbClr val="FF0000"/>
                        </a:solidFill>
                        <a:latin typeface="Calibri"/>
                        <a:cs typeface="Calibri"/>
                      </a:endParaRPr>
                    </a:p>
                  </a:txBody>
                  <a:tcPr anchor="ctr"/>
                </a:tc>
              </a:tr>
              <a:tr h="287537">
                <a:tc>
                  <a:txBody>
                    <a:bodyPr/>
                    <a:lstStyle/>
                    <a:p>
                      <a:pPr algn="ctr"/>
                      <a:r>
                        <a:rPr lang="en-US" sz="1400" dirty="0" smtClean="0">
                          <a:solidFill>
                            <a:srgbClr val="FF0000"/>
                          </a:solidFill>
                        </a:rPr>
                        <a:t>Abs Error Mean</a:t>
                      </a:r>
                      <a:endParaRPr lang="en-US" sz="1400" dirty="0">
                        <a:solidFill>
                          <a:srgbClr val="FF0000"/>
                        </a:solidFill>
                      </a:endParaRPr>
                    </a:p>
                  </a:txBody>
                  <a:tcPr/>
                </a:tc>
                <a:tc>
                  <a:txBody>
                    <a:bodyPr/>
                    <a:lstStyle/>
                    <a:p>
                      <a:pPr algn="ctr" fontAlgn="b"/>
                      <a:r>
                        <a:rPr lang="mr-IN" sz="1200" b="0" i="0" u="none" strike="noStrike">
                          <a:solidFill>
                            <a:srgbClr val="FF0000"/>
                          </a:solidFill>
                          <a:effectLst/>
                          <a:latin typeface="Calibri"/>
                          <a:cs typeface="Calibri"/>
                        </a:rPr>
                        <a:t>0.44%</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0.57%</a:t>
                      </a:r>
                    </a:p>
                  </a:txBody>
                  <a:tcPr marL="12700" marR="12700" marT="12700" marB="0" anchor="ctr"/>
                </a:tc>
                <a:tc>
                  <a:txBody>
                    <a:bodyPr/>
                    <a:lstStyle/>
                    <a:p>
                      <a:pPr algn="ctr" fontAlgn="b"/>
                      <a:r>
                        <a:rPr lang="mr-IN" sz="1200" b="0" i="0" u="none" strike="noStrike">
                          <a:solidFill>
                            <a:srgbClr val="FF0000"/>
                          </a:solidFill>
                          <a:effectLst/>
                          <a:latin typeface="Calibri"/>
                          <a:cs typeface="Calibri"/>
                        </a:rPr>
                        <a:t>0.50%</a:t>
                      </a:r>
                    </a:p>
                  </a:txBody>
                  <a:tcPr marL="12700" marR="12700" marT="12700" marB="0" anchor="ctr"/>
                </a:tc>
                <a:tc>
                  <a:txBody>
                    <a:bodyPr/>
                    <a:lstStyle/>
                    <a:p>
                      <a:pPr algn="ctr" fontAlgn="b"/>
                      <a:r>
                        <a:rPr lang="mr-IN" sz="1200" b="0" i="0" u="none" strike="noStrike" dirty="0">
                          <a:solidFill>
                            <a:srgbClr val="FF0000"/>
                          </a:solidFill>
                          <a:effectLst/>
                          <a:latin typeface="Calibri"/>
                          <a:cs typeface="Calibri"/>
                        </a:rPr>
                        <a:t>0.62%</a:t>
                      </a:r>
                    </a:p>
                  </a:txBody>
                  <a:tcPr marL="12700" marR="12700" marT="12700" marB="0" anchor="ctr"/>
                </a:tc>
                <a:tc>
                  <a:txBody>
                    <a:bodyPr/>
                    <a:lstStyle/>
                    <a:p>
                      <a:pPr algn="ctr"/>
                      <a:endParaRPr lang="en-US" sz="1200" dirty="0">
                        <a:solidFill>
                          <a:srgbClr val="FF0000"/>
                        </a:solidFill>
                        <a:latin typeface="Calibri"/>
                        <a:cs typeface="Calibri"/>
                      </a:endParaRPr>
                    </a:p>
                  </a:txBody>
                  <a:tcPr anchor="ctr"/>
                </a:tc>
              </a:tr>
            </a:tbl>
          </a:graphicData>
        </a:graphic>
      </p:graphicFrame>
      <p:sp>
        <p:nvSpPr>
          <p:cNvPr id="10" name="TextBox 9"/>
          <p:cNvSpPr txBox="1"/>
          <p:nvPr/>
        </p:nvSpPr>
        <p:spPr>
          <a:xfrm>
            <a:off x="8205" y="5754255"/>
            <a:ext cx="4545310" cy="1169551"/>
          </a:xfrm>
          <a:prstGeom prst="rect">
            <a:avLst/>
          </a:prstGeom>
          <a:noFill/>
        </p:spPr>
        <p:txBody>
          <a:bodyPr wrap="square" rtlCol="0">
            <a:spAutoFit/>
          </a:bodyPr>
          <a:lstStyle/>
          <a:p>
            <a:pPr marL="285750" indent="-285750">
              <a:buFontTx/>
              <a:buChar char="-"/>
            </a:pPr>
            <a:r>
              <a:rPr lang="en-US" sz="1400" dirty="0" smtClean="0"/>
              <a:t>Here I tried two CC thresholds, starting with CC 0.055, and then applying a more stringent CC of 0.065 after strain calculation to remove edge effects</a:t>
            </a:r>
          </a:p>
          <a:p>
            <a:pPr marL="285750" indent="-285750">
              <a:buFontTx/>
              <a:buChar char="-"/>
            </a:pPr>
            <a:r>
              <a:rPr lang="en-US" sz="1400" dirty="0" smtClean="0"/>
              <a:t>I also remove the calculations within 3 pixels of R = 0 and interpolate </a:t>
            </a:r>
            <a:r>
              <a:rPr lang="en-US" sz="1400" dirty="0" smtClean="0"/>
              <a:t>to </a:t>
            </a:r>
            <a:r>
              <a:rPr lang="en-US" sz="1400" dirty="0" smtClean="0"/>
              <a:t>remove line artifacts near this point</a:t>
            </a:r>
            <a:endParaRPr lang="en-US" sz="1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 y="1071073"/>
            <a:ext cx="4545310" cy="2272655"/>
          </a:xfrm>
          <a:prstGeom prst="rect">
            <a:avLst/>
          </a:prstGeom>
          <a:ln>
            <a:solidFill>
              <a:srgbClr val="00000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 y="3549420"/>
            <a:ext cx="4547908" cy="2273954"/>
          </a:xfrm>
          <a:prstGeom prst="rect">
            <a:avLst/>
          </a:prstGeom>
          <a:ln>
            <a:solidFill>
              <a:srgbClr val="000000"/>
            </a:solidFill>
          </a:ln>
        </p:spPr>
      </p:pic>
      <p:pic>
        <p:nvPicPr>
          <p:cNvPr id="13" name="Picture 12"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781" y="3848802"/>
            <a:ext cx="2887091" cy="1445537"/>
          </a:xfrm>
          <a:prstGeom prst="rect">
            <a:avLst/>
          </a:prstGeom>
        </p:spPr>
      </p:pic>
      <p:pic>
        <p:nvPicPr>
          <p:cNvPr id="14" name="Picture 13"/>
          <p:cNvPicPr>
            <a:picLocks/>
          </p:cNvPicPr>
          <p:nvPr/>
        </p:nvPicPr>
        <p:blipFill>
          <a:blip r:embed="rId6">
            <a:extLst>
              <a:ext uri="{28A0092B-C50C-407E-A947-70E740481C1C}">
                <a14:useLocalDpi xmlns:a14="http://schemas.microsoft.com/office/drawing/2010/main" val="0"/>
              </a:ext>
            </a:extLst>
          </a:blip>
          <a:stretch>
            <a:fillRect/>
          </a:stretch>
        </p:blipFill>
        <p:spPr>
          <a:xfrm>
            <a:off x="4585239" y="1070017"/>
            <a:ext cx="4555540" cy="2277770"/>
          </a:xfrm>
          <a:prstGeom prst="rect">
            <a:avLst/>
          </a:prstGeom>
          <a:ln>
            <a:solidFill>
              <a:srgbClr val="000000"/>
            </a:solidFill>
          </a:ln>
        </p:spPr>
      </p:pic>
      <p:pic>
        <p:nvPicPr>
          <p:cNvPr id="17" name="Picture 1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18" name="Picture 1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8782" y="1363763"/>
            <a:ext cx="2887091" cy="1445537"/>
          </a:xfrm>
          <a:prstGeom prst="rect">
            <a:avLst/>
          </a:prstGeom>
        </p:spPr>
      </p:pic>
    </p:spTree>
    <p:extLst>
      <p:ext uri="{BB962C8B-B14F-4D97-AF65-F5344CB8AC3E}">
        <p14:creationId xmlns:p14="http://schemas.microsoft.com/office/powerpoint/2010/main" val="1514892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Recombine Slices &amp; Differentiate Locally</a:t>
            </a:r>
            <a:endParaRPr lang="en-US" dirty="0"/>
          </a:p>
        </p:txBody>
      </p:sp>
      <p:pic>
        <p:nvPicPr>
          <p:cNvPr id="5" name="Picture 4" descr="Ur.bmp"/>
          <p:cNvPicPr>
            <a:picLocks noChangeAspect="1"/>
          </p:cNvPicPr>
          <p:nvPr/>
        </p:nvPicPr>
        <p:blipFill rotWithShape="1">
          <a:blip r:embed="rId2">
            <a:extLst>
              <a:ext uri="{28A0092B-C50C-407E-A947-70E740481C1C}">
                <a14:useLocalDpi xmlns:a14="http://schemas.microsoft.com/office/drawing/2010/main" val="0"/>
              </a:ext>
            </a:extLst>
          </a:blip>
          <a:srcRect t="18988" b="17118"/>
          <a:stretch/>
        </p:blipFill>
        <p:spPr>
          <a:xfrm>
            <a:off x="15575" y="1143000"/>
            <a:ext cx="4501931" cy="2157345"/>
          </a:xfrm>
          <a:prstGeom prst="rect">
            <a:avLst/>
          </a:prstGeom>
        </p:spPr>
      </p:pic>
      <p:pic>
        <p:nvPicPr>
          <p:cNvPr id="4" name="Picture 3" descr="mask.bmp"/>
          <p:cNvPicPr>
            <a:picLocks noChangeAspect="1"/>
          </p:cNvPicPr>
          <p:nvPr/>
        </p:nvPicPr>
        <p:blipFill rotWithShape="1">
          <a:blip r:embed="rId3">
            <a:alphaModFix amt="60000"/>
            <a:extLst>
              <a:ext uri="{28A0092B-C50C-407E-A947-70E740481C1C}">
                <a14:useLocalDpi xmlns:a14="http://schemas.microsoft.com/office/drawing/2010/main" val="0"/>
              </a:ext>
            </a:extLst>
          </a:blip>
          <a:srcRect l="7471" t="5040" r="7376" b="11592"/>
          <a:stretch/>
        </p:blipFill>
        <p:spPr>
          <a:xfrm flipV="1">
            <a:off x="619921" y="1351063"/>
            <a:ext cx="3109310" cy="1556800"/>
          </a:xfrm>
          <a:prstGeom prst="rect">
            <a:avLst/>
          </a:prstGeom>
        </p:spPr>
      </p:pic>
      <p:pic>
        <p:nvPicPr>
          <p:cNvPr id="6" name="Picture 5" descr="Uz.bmp"/>
          <p:cNvPicPr>
            <a:picLocks noChangeAspect="1"/>
          </p:cNvPicPr>
          <p:nvPr/>
        </p:nvPicPr>
        <p:blipFill rotWithShape="1">
          <a:blip r:embed="rId4">
            <a:extLst>
              <a:ext uri="{28A0092B-C50C-407E-A947-70E740481C1C}">
                <a14:useLocalDpi xmlns:a14="http://schemas.microsoft.com/office/drawing/2010/main" val="0"/>
              </a:ext>
            </a:extLst>
          </a:blip>
          <a:srcRect t="18774" b="17241"/>
          <a:stretch/>
        </p:blipFill>
        <p:spPr>
          <a:xfrm>
            <a:off x="15574" y="3648509"/>
            <a:ext cx="4501931" cy="2160410"/>
          </a:xfrm>
          <a:prstGeom prst="rect">
            <a:avLst/>
          </a:prstGeom>
        </p:spPr>
      </p:pic>
      <p:pic>
        <p:nvPicPr>
          <p:cNvPr id="7" name="Picture 6" descr="mask.bmp"/>
          <p:cNvPicPr>
            <a:picLocks noChangeAspect="1"/>
          </p:cNvPicPr>
          <p:nvPr/>
        </p:nvPicPr>
        <p:blipFill rotWithShape="1">
          <a:blip r:embed="rId3">
            <a:alphaModFix amt="60000"/>
            <a:extLst>
              <a:ext uri="{28A0092B-C50C-407E-A947-70E740481C1C}">
                <a14:useLocalDpi xmlns:a14="http://schemas.microsoft.com/office/drawing/2010/main" val="0"/>
              </a:ext>
            </a:extLst>
          </a:blip>
          <a:srcRect l="7471" t="5040" r="7376" b="11592"/>
          <a:stretch/>
        </p:blipFill>
        <p:spPr>
          <a:xfrm flipV="1">
            <a:off x="619921" y="3868290"/>
            <a:ext cx="3109310" cy="1556800"/>
          </a:xfrm>
          <a:prstGeom prst="rect">
            <a:avLst/>
          </a:prstGeom>
        </p:spPr>
      </p:pic>
      <p:sp>
        <p:nvSpPr>
          <p:cNvPr id="3" name="TextBox 2"/>
          <p:cNvSpPr txBox="1"/>
          <p:nvPr/>
        </p:nvSpPr>
        <p:spPr>
          <a:xfrm>
            <a:off x="4265449" y="1007528"/>
            <a:ext cx="4878551" cy="6463309"/>
          </a:xfrm>
          <a:prstGeom prst="rect">
            <a:avLst/>
          </a:prstGeom>
          <a:noFill/>
        </p:spPr>
        <p:txBody>
          <a:bodyPr wrap="square" rtlCol="0">
            <a:spAutoFit/>
          </a:bodyPr>
          <a:lstStyle/>
          <a:p>
            <a:r>
              <a:rPr lang="en-US" b="1" dirty="0" smtClean="0"/>
              <a:t>Strain Method 1:</a:t>
            </a:r>
            <a:br>
              <a:rPr lang="en-US" b="1" dirty="0" smtClean="0"/>
            </a:br>
            <a:r>
              <a:rPr lang="en-US" b="1" dirty="0" smtClean="0"/>
              <a:t>U = C + </a:t>
            </a:r>
            <a:r>
              <a:rPr lang="en-US" b="1" dirty="0" err="1" smtClean="0"/>
              <a:t>ar</a:t>
            </a:r>
            <a:r>
              <a:rPr lang="en-US" b="1" dirty="0" smtClean="0"/>
              <a:t> + </a:t>
            </a:r>
            <a:r>
              <a:rPr lang="en-US" b="1" dirty="0" err="1" smtClean="0"/>
              <a:t>bz</a:t>
            </a:r>
            <a:r>
              <a:rPr lang="en-US" b="1" dirty="0" smtClean="0"/>
              <a:t> + </a:t>
            </a:r>
            <a:r>
              <a:rPr lang="en-US" b="1" dirty="0" err="1" smtClean="0"/>
              <a:t>ct</a:t>
            </a:r>
            <a:endParaRPr lang="en-US" b="1" dirty="0" smtClean="0"/>
          </a:p>
          <a:p>
            <a:endParaRPr lang="en-US" b="1" dirty="0"/>
          </a:p>
          <a:p>
            <a:r>
              <a:rPr lang="en-US" dirty="0" smtClean="0"/>
              <a:t>Fit a 3D polynomial to a 3D cylindrical wedge subset surrounding each point</a:t>
            </a:r>
            <a:br>
              <a:rPr lang="en-US" dirty="0" smtClean="0"/>
            </a:br>
            <a:r>
              <a:rPr lang="en-US" dirty="0" smtClean="0"/>
              <a:t/>
            </a:r>
            <a:br>
              <a:rPr lang="en-US" dirty="0" smtClean="0"/>
            </a:br>
            <a:r>
              <a:rPr lang="en-US" dirty="0" smtClean="0"/>
              <a:t>Issues: r &amp; z strains are less accurate further out due to increased spacing between nearby slices. Strain fields looked very noisy</a:t>
            </a:r>
            <a:br>
              <a:rPr lang="en-US" dirty="0" smtClean="0"/>
            </a:br>
            <a:endParaRPr lang="en-US" b="1" dirty="0" smtClean="0"/>
          </a:p>
          <a:p>
            <a:r>
              <a:rPr lang="en-US" b="1" dirty="0" smtClean="0"/>
              <a:t>Strain Method 2:</a:t>
            </a:r>
            <a:r>
              <a:rPr lang="en-US" dirty="0" smtClean="0"/>
              <a:t/>
            </a:r>
            <a:br>
              <a:rPr lang="en-US" dirty="0" smtClean="0"/>
            </a:br>
            <a:r>
              <a:rPr lang="en-US" b="1" dirty="0" smtClean="0"/>
              <a:t>U </a:t>
            </a:r>
            <a:r>
              <a:rPr lang="en-US" b="1" dirty="0"/>
              <a:t>= C + </a:t>
            </a:r>
            <a:r>
              <a:rPr lang="en-US" b="1" dirty="0" err="1"/>
              <a:t>ar</a:t>
            </a:r>
            <a:r>
              <a:rPr lang="en-US" b="1" dirty="0"/>
              <a:t> + </a:t>
            </a:r>
            <a:r>
              <a:rPr lang="en-US" b="1" dirty="0" err="1"/>
              <a:t>bz</a:t>
            </a:r>
            <a:r>
              <a:rPr lang="en-US" b="1" dirty="0"/>
              <a:t> </a:t>
            </a:r>
            <a:r>
              <a:rPr lang="en-US" dirty="0" smtClean="0"/>
              <a:t/>
            </a:r>
            <a:br>
              <a:rPr lang="en-US" dirty="0" smtClean="0"/>
            </a:br>
            <a:r>
              <a:rPr lang="en-US" b="1" dirty="0" smtClean="0"/>
              <a:t>U </a:t>
            </a:r>
            <a:r>
              <a:rPr lang="en-US" b="1" dirty="0"/>
              <a:t>= C + </a:t>
            </a:r>
            <a:r>
              <a:rPr lang="en-US" b="1" dirty="0" smtClean="0"/>
              <a:t>at</a:t>
            </a:r>
            <a:br>
              <a:rPr lang="en-US" b="1" dirty="0" smtClean="0"/>
            </a:br>
            <a:r>
              <a:rPr lang="en-US" dirty="0" smtClean="0"/>
              <a:t/>
            </a:r>
            <a:br>
              <a:rPr lang="en-US" dirty="0" smtClean="0"/>
            </a:br>
            <a:r>
              <a:rPr lang="en-US" dirty="0" smtClean="0"/>
              <a:t>Fit a 2D polynomial to a square subset in the XZ plane around each point and evaluate the out-of-plane displacement partials using a 1D fit over 5 closest slices </a:t>
            </a:r>
            <a:br>
              <a:rPr lang="en-US" dirty="0" smtClean="0"/>
            </a:br>
            <a:r>
              <a:rPr lang="en-US" dirty="0" smtClean="0"/>
              <a:t>Issues: since there are 2 fits it is possible for there to be enough non-</a:t>
            </a:r>
            <a:r>
              <a:rPr lang="en-US" dirty="0" err="1" smtClean="0"/>
              <a:t>NaN</a:t>
            </a:r>
            <a:r>
              <a:rPr lang="en-US" dirty="0" smtClean="0"/>
              <a:t> data for fit1 or fit2 but not the other. Right now I have the strain set to </a:t>
            </a:r>
            <a:r>
              <a:rPr lang="en-US" dirty="0" err="1" smtClean="0"/>
              <a:t>NaN</a:t>
            </a:r>
            <a:r>
              <a:rPr lang="en-US" dirty="0" smtClean="0"/>
              <a:t> if either has too little data but this results in loss of data at edges</a:t>
            </a:r>
            <a:endParaRPr lang="en-US" dirty="0"/>
          </a:p>
        </p:txBody>
      </p:sp>
      <p:cxnSp>
        <p:nvCxnSpPr>
          <p:cNvPr id="8" name="Straight Connector 7"/>
          <p:cNvCxnSpPr/>
          <p:nvPr/>
        </p:nvCxnSpPr>
        <p:spPr>
          <a:xfrm flipV="1">
            <a:off x="6427601" y="958927"/>
            <a:ext cx="67734" cy="46566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711234" y="1534662"/>
            <a:ext cx="448733" cy="13546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Arc 9"/>
          <p:cNvSpPr/>
          <p:nvPr/>
        </p:nvSpPr>
        <p:spPr>
          <a:xfrm>
            <a:off x="6228634" y="1424596"/>
            <a:ext cx="482600" cy="474134"/>
          </a:xfrm>
          <a:prstGeom prst="arc">
            <a:avLst>
              <a:gd name="adj1" fmla="val 15542758"/>
              <a:gd name="adj2" fmla="val 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6046601" y="950462"/>
            <a:ext cx="1096432" cy="1202266"/>
          </a:xfrm>
          <a:prstGeom prst="arc">
            <a:avLst>
              <a:gd name="adj1" fmla="val 15542758"/>
              <a:gd name="adj2" fmla="val 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 name="Straight Connector 11"/>
          <p:cNvCxnSpPr>
            <a:stCxn id="10" idx="2"/>
          </p:cNvCxnSpPr>
          <p:nvPr/>
        </p:nvCxnSpPr>
        <p:spPr>
          <a:xfrm>
            <a:off x="6711234" y="1661663"/>
            <a:ext cx="0" cy="2370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38796" y="1551596"/>
            <a:ext cx="0" cy="24553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431831" y="1424596"/>
            <a:ext cx="0" cy="2370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Arc 14"/>
          <p:cNvSpPr/>
          <p:nvPr/>
        </p:nvSpPr>
        <p:spPr>
          <a:xfrm>
            <a:off x="6228634" y="1653195"/>
            <a:ext cx="482600" cy="474134"/>
          </a:xfrm>
          <a:prstGeom prst="arc">
            <a:avLst>
              <a:gd name="adj1" fmla="val 15542758"/>
              <a:gd name="adj2" fmla="val 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p:nvCxnSpPr>
        <p:spPr>
          <a:xfrm flipV="1">
            <a:off x="6711234" y="1771730"/>
            <a:ext cx="448733" cy="13546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711234" y="3648509"/>
            <a:ext cx="427562" cy="5848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427601" y="3922889"/>
            <a:ext cx="585621" cy="606778"/>
          </a:xfrm>
          <a:prstGeom prst="rect">
            <a:avLst/>
          </a:prstGeom>
          <a:solidFill>
            <a:schemeClr val="bg1"/>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6289306" y="4233333"/>
            <a:ext cx="427562" cy="5848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6472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Current Settings</a:t>
            </a:r>
            <a:endParaRPr lang="en-US" dirty="0"/>
          </a:p>
        </p:txBody>
      </p:sp>
      <p:sp>
        <p:nvSpPr>
          <p:cNvPr id="10" name="TextBox 9"/>
          <p:cNvSpPr txBox="1"/>
          <p:nvPr/>
        </p:nvSpPr>
        <p:spPr>
          <a:xfrm>
            <a:off x="454526" y="1138237"/>
            <a:ext cx="8101263" cy="6001642"/>
          </a:xfrm>
          <a:prstGeom prst="rect">
            <a:avLst/>
          </a:prstGeom>
          <a:noFill/>
        </p:spPr>
        <p:txBody>
          <a:bodyPr wrap="square" rtlCol="0">
            <a:spAutoFit/>
          </a:bodyPr>
          <a:lstStyle/>
          <a:p>
            <a:r>
              <a:rPr lang="en-US" sz="2400" b="1" dirty="0" smtClean="0"/>
              <a:t>Optimal </a:t>
            </a:r>
            <a:r>
              <a:rPr lang="en-US" sz="2400" b="1" dirty="0"/>
              <a:t>Displacement Error Settings:</a:t>
            </a:r>
            <a:r>
              <a:rPr lang="en-US" sz="2400" dirty="0"/>
              <a:t/>
            </a:r>
            <a:br>
              <a:rPr lang="en-US" sz="2400" dirty="0"/>
            </a:br>
            <a:r>
              <a:rPr lang="en-US" sz="2400" dirty="0" smtClean="0"/>
              <a:t>Image </a:t>
            </a:r>
            <a:r>
              <a:rPr lang="en-US" sz="2400" dirty="0"/>
              <a:t>Enhancement: CLAHE: B12S3.5 </a:t>
            </a:r>
            <a:r>
              <a:rPr lang="en-US" sz="2400" dirty="0">
                <a:sym typeface="Wingdings"/>
              </a:rPr>
              <a:t> </a:t>
            </a:r>
            <a:r>
              <a:rPr lang="en-US" sz="2400" dirty="0"/>
              <a:t>Gamma Shift: 1.75</a:t>
            </a:r>
            <a:br>
              <a:rPr lang="en-US" sz="2400" dirty="0"/>
            </a:br>
            <a:r>
              <a:rPr lang="en-US" sz="2400" dirty="0"/>
              <a:t>Convergence: 4 Iterations, 128x128x32 </a:t>
            </a:r>
            <a:r>
              <a:rPr lang="en-US" sz="2400" dirty="0">
                <a:sym typeface="Wingdings"/>
              </a:rPr>
              <a:t> 48x48x16</a:t>
            </a:r>
            <a:br>
              <a:rPr lang="en-US" sz="2400" dirty="0">
                <a:sym typeface="Wingdings"/>
              </a:rPr>
            </a:br>
            <a:r>
              <a:rPr lang="en-US" sz="2400" dirty="0"/>
              <a:t>Correlation Coefficient Threshold: </a:t>
            </a:r>
            <a:r>
              <a:rPr lang="en-US" sz="2400" dirty="0" smtClean="0">
                <a:sym typeface="Wingdings"/>
              </a:rPr>
              <a:t>0.065</a:t>
            </a:r>
            <a:r>
              <a:rPr lang="en-US" sz="2400" dirty="0"/>
              <a:t/>
            </a:r>
            <a:br>
              <a:rPr lang="en-US" sz="2400" dirty="0"/>
            </a:br>
            <a:r>
              <a:rPr lang="en-US" sz="2400" dirty="0"/>
              <a:t>Error Filtering: &gt; </a:t>
            </a:r>
            <a:r>
              <a:rPr lang="en-US" sz="2400" dirty="0" smtClean="0"/>
              <a:t>6 um</a:t>
            </a:r>
            <a:endParaRPr lang="en-US" sz="2400" dirty="0"/>
          </a:p>
          <a:p>
            <a:r>
              <a:rPr lang="en-US" sz="2400" dirty="0" smtClean="0"/>
              <a:t/>
            </a:r>
            <a:br>
              <a:rPr lang="en-US" sz="2400" dirty="0" smtClean="0"/>
            </a:br>
            <a:r>
              <a:rPr lang="en-US" sz="2400" b="1" dirty="0"/>
              <a:t>Optimal </a:t>
            </a:r>
            <a:r>
              <a:rPr lang="en-US" sz="2400" b="1" dirty="0" smtClean="0"/>
              <a:t>Strain </a:t>
            </a:r>
            <a:r>
              <a:rPr lang="en-US" sz="2400" b="1" dirty="0"/>
              <a:t>Error Settings:</a:t>
            </a:r>
            <a:r>
              <a:rPr lang="en-US" sz="2400" dirty="0"/>
              <a:t/>
            </a:r>
            <a:br>
              <a:rPr lang="en-US" sz="2400" dirty="0"/>
            </a:br>
            <a:r>
              <a:rPr lang="en-US" sz="2400" dirty="0" smtClean="0"/>
              <a:t>Correlation </a:t>
            </a:r>
            <a:r>
              <a:rPr lang="en-US" sz="2400" dirty="0"/>
              <a:t>Coefficient Threshold: </a:t>
            </a:r>
            <a:r>
              <a:rPr lang="en-US" sz="2400" dirty="0" smtClean="0"/>
              <a:t>0.055 before and</a:t>
            </a:r>
            <a:r>
              <a:rPr lang="en-US" sz="2400" dirty="0" smtClean="0">
                <a:sym typeface="Wingdings"/>
              </a:rPr>
              <a:t> </a:t>
            </a:r>
            <a:r>
              <a:rPr lang="en-US" sz="2400" dirty="0">
                <a:sym typeface="Wingdings"/>
              </a:rPr>
              <a:t>0.065</a:t>
            </a:r>
            <a:r>
              <a:rPr lang="en-US" sz="2400" dirty="0"/>
              <a:t/>
            </a:r>
            <a:br>
              <a:rPr lang="en-US" sz="2400" dirty="0"/>
            </a:br>
            <a:r>
              <a:rPr lang="en-US" sz="2400" dirty="0" smtClean="0"/>
              <a:t> after Gaussian Smoothing</a:t>
            </a:r>
            <a:br>
              <a:rPr lang="en-US" sz="2400" dirty="0" smtClean="0"/>
            </a:br>
            <a:r>
              <a:rPr lang="en-US" sz="2400" dirty="0" smtClean="0"/>
              <a:t>Error </a:t>
            </a:r>
            <a:r>
              <a:rPr lang="en-US" sz="2400" dirty="0"/>
              <a:t>Filtering: &gt; 6 </a:t>
            </a:r>
            <a:r>
              <a:rPr lang="en-US" sz="2400" dirty="0" smtClean="0"/>
              <a:t>um</a:t>
            </a:r>
          </a:p>
          <a:p>
            <a:r>
              <a:rPr lang="en-US" sz="2400" dirty="0" smtClean="0"/>
              <a:t>1D Polynomial strain fitting in RNFL &amp; T directions: n=3</a:t>
            </a:r>
          </a:p>
          <a:p>
            <a:r>
              <a:rPr lang="en-US" sz="2400" dirty="0" smtClean="0"/>
              <a:t>Local strain fitting in LC: box size: 59x59, linear</a:t>
            </a:r>
          </a:p>
          <a:p>
            <a:r>
              <a:rPr lang="en-US" sz="2400" dirty="0" smtClean="0"/>
              <a:t>2D </a:t>
            </a:r>
            <a:r>
              <a:rPr lang="en-US" sz="2400" dirty="0" err="1" smtClean="0"/>
              <a:t>gaussian</a:t>
            </a:r>
            <a:r>
              <a:rPr lang="en-US" sz="2400" dirty="0" smtClean="0"/>
              <a:t> smoothing filter in each RZ plane: 49x49, </a:t>
            </a:r>
            <a:r>
              <a:rPr lang="en-US" sz="2400" dirty="0" err="1" smtClean="0"/>
              <a:t>σ</a:t>
            </a:r>
            <a:r>
              <a:rPr lang="en-US" sz="2400" dirty="0" smtClean="0"/>
              <a:t>=12</a:t>
            </a:r>
            <a:br>
              <a:rPr lang="en-US" sz="2400" dirty="0" smtClean="0"/>
            </a:br>
            <a:r>
              <a:rPr lang="en-US" sz="2400" dirty="0" smtClean="0"/>
              <a:t>1D </a:t>
            </a:r>
            <a:r>
              <a:rPr lang="en-US" sz="2400" dirty="0" err="1" smtClean="0"/>
              <a:t>gaussian</a:t>
            </a:r>
            <a:r>
              <a:rPr lang="en-US" sz="2400" dirty="0" smtClean="0"/>
              <a:t> smoothing filter in T: 49, </a:t>
            </a:r>
            <a:r>
              <a:rPr lang="en-US" sz="2400" dirty="0" err="1"/>
              <a:t>σ</a:t>
            </a:r>
            <a:r>
              <a:rPr lang="en-US" sz="2400" dirty="0" smtClean="0"/>
              <a:t>=23</a:t>
            </a:r>
            <a:br>
              <a:rPr lang="en-US" sz="2400" dirty="0" smtClean="0"/>
            </a:br>
            <a:r>
              <a:rPr lang="en-US" sz="2400" dirty="0" smtClean="0"/>
              <a:t>Interpolate partial derivatives </a:t>
            </a:r>
            <a:r>
              <a:rPr lang="en-US" sz="2400" dirty="0" err="1" smtClean="0"/>
              <a:t>w.r.t</a:t>
            </a:r>
            <a:r>
              <a:rPr lang="en-US" sz="2400" dirty="0" smtClean="0"/>
              <a:t>. T around R=0</a:t>
            </a:r>
            <a:endParaRPr lang="en-US" sz="2400" dirty="0"/>
          </a:p>
          <a:p>
            <a:endParaRPr lang="en-US" sz="2400" dirty="0" smtClean="0"/>
          </a:p>
        </p:txBody>
      </p:sp>
    </p:spTree>
    <p:extLst>
      <p:ext uri="{BB962C8B-B14F-4D97-AF65-F5344CB8AC3E}">
        <p14:creationId xmlns:p14="http://schemas.microsoft.com/office/powerpoint/2010/main" val="5112334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F10</a:t>
            </a:r>
            <a:r>
              <a:rPr lang="en-US" dirty="0"/>
              <a:t>,G11</a:t>
            </a:r>
            <a:r>
              <a:rPr lang="en-US" baseline="30000" dirty="0"/>
              <a:t>3</a:t>
            </a:r>
            <a:r>
              <a:rPr lang="en-US" dirty="0" smtClean="0"/>
              <a:t>,S11x5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1.87±1.37%</a:t>
            </a:r>
            <a:br>
              <a:rPr lang="en-US" sz="1300" dirty="0" smtClean="0"/>
            </a:br>
            <a:r>
              <a:rPr lang="en-US" sz="1300" dirty="0" smtClean="0"/>
              <a:t>Abs Error: 1.00±1.37%</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-1.63±1.00%</a:t>
            </a:r>
            <a:br>
              <a:rPr lang="en-US" sz="1300" dirty="0" smtClean="0"/>
            </a:br>
            <a:r>
              <a:rPr lang="en-US" sz="1300" dirty="0" smtClean="0"/>
              <a:t>Abs Error: 0.72±1.00%</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45905"/>
            <a:ext cx="4561299" cy="2313230"/>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04283"/>
            <a:ext cx="4561300" cy="2239924"/>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00" y="1045907"/>
            <a:ext cx="4557300" cy="2311202"/>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0.37±0.61%</a:t>
            </a:r>
            <a:br>
              <a:rPr lang="en-US" sz="1300" dirty="0" smtClean="0"/>
            </a:br>
            <a:r>
              <a:rPr lang="en-US" sz="1300" dirty="0" smtClean="0"/>
              <a:t>Abs Error: 0.42±0.61%</a:t>
            </a:r>
            <a:endParaRPr lang="en-US" sz="1300" dirty="0"/>
          </a:p>
        </p:txBody>
      </p:sp>
      <p:sp>
        <p:nvSpPr>
          <p:cNvPr id="3" name="Rectangle 2"/>
          <p:cNvSpPr/>
          <p:nvPr/>
        </p:nvSpPr>
        <p:spPr>
          <a:xfrm>
            <a:off x="4578235" y="5090332"/>
            <a:ext cx="4430828" cy="1600438"/>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0.66</a:t>
            </a:r>
            <a:r>
              <a:rPr lang="en-US" sz="1400" dirty="0"/>
              <a:t>±</a:t>
            </a:r>
            <a:r>
              <a:rPr lang="is-IS" sz="1400" dirty="0" smtClean="0"/>
              <a:t>0.90%	</a:t>
            </a:r>
            <a:br>
              <a:rPr lang="is-IS" sz="1400" dirty="0" smtClean="0"/>
            </a:br>
            <a:r>
              <a:rPr lang="is-IS" sz="1400" dirty="0" smtClean="0"/>
              <a:t>Ert</a:t>
            </a:r>
            <a:r>
              <a:rPr lang="is-IS" sz="1400" dirty="0"/>
              <a:t>: 0.67</a:t>
            </a:r>
            <a:r>
              <a:rPr lang="en-US" sz="1400" dirty="0"/>
              <a:t>±</a:t>
            </a:r>
            <a:r>
              <a:rPr lang="is-IS" sz="1400" dirty="0"/>
              <a:t>0.87%</a:t>
            </a:r>
            <a:br>
              <a:rPr lang="is-IS" sz="1400" dirty="0"/>
            </a:br>
            <a:r>
              <a:rPr lang="is-IS" sz="1400" dirty="0"/>
              <a:t>Ert: 0.16</a:t>
            </a:r>
            <a:r>
              <a:rPr lang="en-US" sz="1400" dirty="0"/>
              <a:t>±</a:t>
            </a:r>
            <a:r>
              <a:rPr lang="is-IS" sz="1400" dirty="0"/>
              <a:t>0.23</a:t>
            </a:r>
            <a:r>
              <a:rPr lang="is-IS" sz="1400" dirty="0" smtClean="0"/>
              <a:t>%</a:t>
            </a:r>
            <a:br>
              <a:rPr lang="is-IS" sz="1400" dirty="0" smtClean="0"/>
            </a:br>
            <a:r>
              <a:rPr lang="is-IS" sz="1400" dirty="0" smtClean="0"/>
              <a:t/>
            </a:r>
            <a:br>
              <a:rPr lang="is-IS" sz="1400" dirty="0" smtClean="0"/>
            </a:br>
            <a:r>
              <a:rPr lang="is-IS" sz="1400" dirty="0" smtClean="0"/>
              <a:t>Error Filter 10 um, 3D Gaussian Filter 11x11x11,</a:t>
            </a:r>
            <a:br>
              <a:rPr lang="is-IS" sz="1400" dirty="0" smtClean="0"/>
            </a:br>
            <a:r>
              <a:rPr lang="is-IS" sz="1400" dirty="0" smtClean="0"/>
              <a:t>Strain Fit Box size: 11x11x5 </a:t>
            </a:r>
            <a:endParaRPr lang="en-US" sz="1400" dirty="0"/>
          </a:p>
        </p:txBody>
      </p:sp>
      <p:sp>
        <p:nvSpPr>
          <p:cNvPr id="17" name="Rectangle 16"/>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Tree>
    <p:extLst>
      <p:ext uri="{BB962C8B-B14F-4D97-AF65-F5344CB8AC3E}">
        <p14:creationId xmlns:p14="http://schemas.microsoft.com/office/powerpoint/2010/main" val="36416638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F6</a:t>
            </a:r>
            <a:r>
              <a:rPr lang="en-US" dirty="0"/>
              <a:t>,G11</a:t>
            </a:r>
            <a:r>
              <a:rPr lang="en-US" baseline="30000" dirty="0"/>
              <a:t>3</a:t>
            </a:r>
            <a:r>
              <a:rPr lang="en-US" dirty="0" smtClean="0"/>
              <a:t>,S11x5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1.88±1.27%</a:t>
            </a:r>
            <a:br>
              <a:rPr lang="en-US" sz="1300" dirty="0" smtClean="0"/>
            </a:br>
            <a:r>
              <a:rPr lang="en-US" sz="1300" dirty="0" smtClean="0"/>
              <a:t>Abs Error: 0.95±1.27%</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-1.64±0.99%</a:t>
            </a:r>
            <a:br>
              <a:rPr lang="en-US" sz="1300" dirty="0" smtClean="0"/>
            </a:br>
            <a:r>
              <a:rPr lang="en-US" sz="1300" dirty="0" smtClean="0"/>
              <a:t>Abs Error: 0.71±0.99%</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62195"/>
            <a:ext cx="4561299" cy="2280649"/>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 y="3795815"/>
            <a:ext cx="4553300" cy="2252257"/>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00" y="1062183"/>
            <a:ext cx="4557300" cy="2278650"/>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0.36±0.60%</a:t>
            </a:r>
            <a:br>
              <a:rPr lang="en-US" sz="1300" dirty="0" smtClean="0"/>
            </a:br>
            <a:r>
              <a:rPr lang="en-US" sz="1300" dirty="0" smtClean="0"/>
              <a:t>Abs Error: 0.41±0.60%</a:t>
            </a:r>
            <a:endParaRPr lang="en-US" sz="1300" dirty="0"/>
          </a:p>
        </p:txBody>
      </p:sp>
      <p:sp>
        <p:nvSpPr>
          <p:cNvPr id="3" name="Rectangle 2"/>
          <p:cNvSpPr/>
          <p:nvPr/>
        </p:nvSpPr>
        <p:spPr>
          <a:xfrm>
            <a:off x="4578235" y="5090332"/>
            <a:ext cx="4422890"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0.63</a:t>
            </a:r>
            <a:r>
              <a:rPr lang="en-US" sz="1400" dirty="0" smtClean="0"/>
              <a:t>±</a:t>
            </a:r>
            <a:r>
              <a:rPr lang="is-IS" sz="1400" dirty="0" smtClean="0"/>
              <a:t>0.84%	</a:t>
            </a:r>
            <a:br>
              <a:rPr lang="is-IS" sz="1400" dirty="0" smtClean="0"/>
            </a:br>
            <a:r>
              <a:rPr lang="is-IS" sz="1400" dirty="0" smtClean="0"/>
              <a:t>Ert</a:t>
            </a:r>
            <a:r>
              <a:rPr lang="is-IS" sz="1400" dirty="0"/>
              <a:t>: </a:t>
            </a:r>
            <a:r>
              <a:rPr lang="is-IS" sz="1400" dirty="0" smtClean="0"/>
              <a:t>0.65</a:t>
            </a:r>
            <a:r>
              <a:rPr lang="en-US" sz="1400" dirty="0" smtClean="0"/>
              <a:t>±</a:t>
            </a:r>
            <a:r>
              <a:rPr lang="is-IS" sz="1400" dirty="0" smtClean="0"/>
              <a:t>0.84%</a:t>
            </a:r>
            <a:r>
              <a:rPr lang="is-IS" sz="1400" dirty="0"/>
              <a:t/>
            </a:r>
            <a:br>
              <a:rPr lang="is-IS" sz="1400" dirty="0"/>
            </a:br>
            <a:r>
              <a:rPr lang="is-IS" sz="1400" dirty="0"/>
              <a:t>Ert: 0.16</a:t>
            </a:r>
            <a:r>
              <a:rPr lang="en-US" sz="1400" dirty="0"/>
              <a:t>±</a:t>
            </a:r>
            <a:r>
              <a:rPr lang="is-IS" sz="1400" dirty="0" smtClean="0"/>
              <a:t>0.22</a:t>
            </a:r>
            <a:r>
              <a:rPr lang="is-IS" sz="1400" dirty="0"/>
              <a:t>%</a:t>
            </a:r>
            <a:br>
              <a:rPr lang="is-IS" sz="1400" dirty="0"/>
            </a:br>
            <a:r>
              <a:rPr lang="is-IS" sz="1400" dirty="0"/>
              <a:t/>
            </a:r>
            <a:br>
              <a:rPr lang="is-IS" sz="1400" dirty="0"/>
            </a:br>
            <a:r>
              <a:rPr lang="is-IS" sz="1400" dirty="0"/>
              <a:t>Error Filter 6</a:t>
            </a:r>
            <a:r>
              <a:rPr lang="is-IS" sz="1400" dirty="0" smtClean="0"/>
              <a:t> </a:t>
            </a:r>
            <a:r>
              <a:rPr lang="is-IS" sz="1400" dirty="0"/>
              <a:t>um, 3D Gaussian Filter 11x11x11,</a:t>
            </a:r>
            <a:br>
              <a:rPr lang="is-IS" sz="1400" dirty="0"/>
            </a:br>
            <a:r>
              <a:rPr lang="is-IS" sz="1400" dirty="0"/>
              <a:t>Strain Fit Box size: 11x11x5 </a:t>
            </a:r>
            <a:endParaRPr lang="en-US" sz="1400" dirty="0"/>
          </a:p>
          <a:p>
            <a:endParaRPr lang="en-US" sz="1400" dirty="0"/>
          </a:p>
        </p:txBody>
      </p:sp>
      <p:sp>
        <p:nvSpPr>
          <p:cNvPr id="14" name="Rectangle 13"/>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Tree>
    <p:extLst>
      <p:ext uri="{BB962C8B-B14F-4D97-AF65-F5344CB8AC3E}">
        <p14:creationId xmlns:p14="http://schemas.microsoft.com/office/powerpoint/2010/main" val="39636803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F6</a:t>
            </a:r>
            <a:r>
              <a:rPr lang="en-US" dirty="0"/>
              <a:t>,G11</a:t>
            </a:r>
            <a:r>
              <a:rPr lang="en-US" baseline="30000" dirty="0"/>
              <a:t>3</a:t>
            </a:r>
            <a:r>
              <a:rPr lang="en-US" dirty="0" smtClean="0"/>
              <a:t>,S15x5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1.88±1.17%</a:t>
            </a:r>
            <a:br>
              <a:rPr lang="en-US" sz="1300" dirty="0" smtClean="0"/>
            </a:br>
            <a:r>
              <a:rPr lang="en-US" sz="1300" dirty="0" smtClean="0"/>
              <a:t>Abs Error: 0.88±1.17%</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-1.65±0.88%</a:t>
            </a:r>
            <a:br>
              <a:rPr lang="en-US" sz="1300" dirty="0" smtClean="0"/>
            </a:br>
            <a:r>
              <a:rPr lang="en-US" sz="1300" dirty="0" smtClean="0"/>
              <a:t>Abs Error: 0.64±0.88%</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074413"/>
            <a:ext cx="4561299" cy="225621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79846"/>
            <a:ext cx="4561301" cy="2280651"/>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00" y="1066252"/>
            <a:ext cx="4557300" cy="2270511"/>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0.36±0.60%</a:t>
            </a:r>
            <a:br>
              <a:rPr lang="en-US" sz="1300" dirty="0" smtClean="0"/>
            </a:br>
            <a:r>
              <a:rPr lang="en-US" sz="1300" dirty="0" smtClean="0"/>
              <a:t>Abs Error: 0.41±0.60%</a:t>
            </a:r>
            <a:endParaRPr lang="en-US" sz="1300" dirty="0"/>
          </a:p>
        </p:txBody>
      </p:sp>
      <p:sp>
        <p:nvSpPr>
          <p:cNvPr id="3" name="Rectangle 2"/>
          <p:cNvSpPr/>
          <p:nvPr/>
        </p:nvSpPr>
        <p:spPr>
          <a:xfrm>
            <a:off x="4578235" y="5090332"/>
            <a:ext cx="4391140"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0.61</a:t>
            </a:r>
            <a:r>
              <a:rPr lang="en-US" sz="1400" dirty="0" smtClean="0"/>
              <a:t>±</a:t>
            </a:r>
            <a:r>
              <a:rPr lang="is-IS" sz="1400" dirty="0" smtClean="0"/>
              <a:t>0.81%	</a:t>
            </a:r>
            <a:br>
              <a:rPr lang="is-IS" sz="1400" dirty="0" smtClean="0"/>
            </a:br>
            <a:r>
              <a:rPr lang="is-IS" sz="1400" dirty="0" smtClean="0"/>
              <a:t>Ert</a:t>
            </a:r>
            <a:r>
              <a:rPr lang="is-IS" sz="1400" dirty="0"/>
              <a:t>: </a:t>
            </a:r>
            <a:r>
              <a:rPr lang="is-IS" sz="1400" dirty="0" smtClean="0"/>
              <a:t>0.65</a:t>
            </a:r>
            <a:r>
              <a:rPr lang="en-US" sz="1400" dirty="0" smtClean="0"/>
              <a:t>±</a:t>
            </a:r>
            <a:r>
              <a:rPr lang="is-IS" sz="1400" dirty="0" smtClean="0"/>
              <a:t>0.84%</a:t>
            </a:r>
            <a:r>
              <a:rPr lang="is-IS" sz="1400" dirty="0"/>
              <a:t/>
            </a:r>
            <a:br>
              <a:rPr lang="is-IS" sz="1400" dirty="0"/>
            </a:br>
            <a:r>
              <a:rPr lang="is-IS" sz="1400" dirty="0"/>
              <a:t>Ert: 0.16</a:t>
            </a:r>
            <a:r>
              <a:rPr lang="en-US" sz="1400" dirty="0"/>
              <a:t>±</a:t>
            </a:r>
            <a:r>
              <a:rPr lang="is-IS" sz="1400" dirty="0" smtClean="0"/>
              <a:t>0.22</a:t>
            </a:r>
            <a:r>
              <a:rPr lang="is-IS" sz="1400" dirty="0"/>
              <a:t>%</a:t>
            </a:r>
            <a:br>
              <a:rPr lang="is-IS" sz="1400" dirty="0"/>
            </a:br>
            <a:r>
              <a:rPr lang="is-IS" sz="1400" dirty="0"/>
              <a:t/>
            </a:r>
            <a:br>
              <a:rPr lang="is-IS" sz="1400" dirty="0"/>
            </a:br>
            <a:r>
              <a:rPr lang="is-IS" sz="1400" dirty="0"/>
              <a:t>Error Filter 6</a:t>
            </a:r>
            <a:r>
              <a:rPr lang="is-IS" sz="1400" dirty="0" smtClean="0"/>
              <a:t> </a:t>
            </a:r>
            <a:r>
              <a:rPr lang="is-IS" sz="1400" dirty="0"/>
              <a:t>um, 3D Gaussian Filter 11x11x11,</a:t>
            </a:r>
            <a:br>
              <a:rPr lang="is-IS" sz="1400" dirty="0"/>
            </a:br>
            <a:r>
              <a:rPr lang="is-IS" sz="1400" dirty="0"/>
              <a:t>Strain Fit Box size: </a:t>
            </a:r>
            <a:r>
              <a:rPr lang="is-IS" sz="1400" dirty="0" smtClean="0"/>
              <a:t>15x15x5 </a:t>
            </a:r>
            <a:endParaRPr lang="en-US" sz="1400" dirty="0"/>
          </a:p>
          <a:p>
            <a:endParaRPr lang="en-US" sz="1400" dirty="0"/>
          </a:p>
        </p:txBody>
      </p:sp>
      <p:sp>
        <p:nvSpPr>
          <p:cNvPr id="14" name="Rectangle 13"/>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Tree>
    <p:extLst>
      <p:ext uri="{BB962C8B-B14F-4D97-AF65-F5344CB8AC3E}">
        <p14:creationId xmlns:p14="http://schemas.microsoft.com/office/powerpoint/2010/main" val="28229862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F6</a:t>
            </a:r>
            <a:r>
              <a:rPr lang="en-US" dirty="0"/>
              <a:t>,G11</a:t>
            </a:r>
            <a:r>
              <a:rPr lang="en-US" baseline="30000" dirty="0"/>
              <a:t>3</a:t>
            </a:r>
            <a:r>
              <a:rPr lang="en-US" dirty="0" smtClean="0"/>
              <a:t>,S21x5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1.88±0.103%</a:t>
            </a:r>
            <a:br>
              <a:rPr lang="en-US" sz="1300" dirty="0" smtClean="0"/>
            </a:br>
            <a:r>
              <a:rPr lang="en-US" sz="1300" dirty="0" smtClean="0"/>
              <a:t>Abs Error: 0.79±0.103%</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-1.66±0.70%</a:t>
            </a:r>
            <a:br>
              <a:rPr lang="en-US" sz="1300" dirty="0" smtClean="0"/>
            </a:br>
            <a:r>
              <a:rPr lang="en-US" sz="1300" dirty="0" smtClean="0"/>
              <a:t>Abs Error: 0.54±0.70%</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74413"/>
            <a:ext cx="4561297" cy="225621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83919"/>
            <a:ext cx="4561301" cy="2272505"/>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00" y="1078459"/>
            <a:ext cx="4557300" cy="2246097"/>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0.36±0.60%</a:t>
            </a:r>
            <a:br>
              <a:rPr lang="en-US" sz="1300" dirty="0" smtClean="0"/>
            </a:br>
            <a:r>
              <a:rPr lang="en-US" sz="1300" dirty="0" smtClean="0"/>
              <a:t>Abs Error: 0.41±0.60%</a:t>
            </a:r>
            <a:endParaRPr lang="en-US" sz="1300" dirty="0"/>
          </a:p>
        </p:txBody>
      </p:sp>
      <p:sp>
        <p:nvSpPr>
          <p:cNvPr id="3" name="Rectangle 2"/>
          <p:cNvSpPr/>
          <p:nvPr/>
        </p:nvSpPr>
        <p:spPr>
          <a:xfrm>
            <a:off x="4578234" y="5090332"/>
            <a:ext cx="4383203"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0.58</a:t>
            </a:r>
            <a:r>
              <a:rPr lang="en-US" sz="1400" dirty="0" smtClean="0"/>
              <a:t>±</a:t>
            </a:r>
            <a:r>
              <a:rPr lang="is-IS" sz="1400" dirty="0" smtClean="0"/>
              <a:t>0.75%	</a:t>
            </a:r>
            <a:br>
              <a:rPr lang="is-IS" sz="1400" dirty="0" smtClean="0"/>
            </a:br>
            <a:r>
              <a:rPr lang="is-IS" sz="1400" dirty="0" smtClean="0"/>
              <a:t>Ert</a:t>
            </a:r>
            <a:r>
              <a:rPr lang="is-IS" sz="1400" dirty="0"/>
              <a:t>: </a:t>
            </a:r>
            <a:r>
              <a:rPr lang="is-IS" sz="1400" dirty="0" smtClean="0"/>
              <a:t>0.65</a:t>
            </a:r>
            <a:r>
              <a:rPr lang="en-US" sz="1400" dirty="0" smtClean="0"/>
              <a:t>±</a:t>
            </a:r>
            <a:r>
              <a:rPr lang="is-IS" sz="1400" dirty="0" smtClean="0"/>
              <a:t>0.83%</a:t>
            </a:r>
            <a:r>
              <a:rPr lang="is-IS" sz="1400" dirty="0"/>
              <a:t/>
            </a:r>
            <a:br>
              <a:rPr lang="is-IS" sz="1400" dirty="0"/>
            </a:br>
            <a:r>
              <a:rPr lang="is-IS" sz="1400" dirty="0"/>
              <a:t>Ert: </a:t>
            </a:r>
            <a:r>
              <a:rPr lang="is-IS" sz="1400" dirty="0" smtClean="0"/>
              <a:t>0.15</a:t>
            </a:r>
            <a:r>
              <a:rPr lang="en-US" sz="1400" dirty="0" smtClean="0"/>
              <a:t>±</a:t>
            </a:r>
            <a:r>
              <a:rPr lang="is-IS" sz="1400" dirty="0" smtClean="0"/>
              <a:t>0.21</a:t>
            </a:r>
            <a:r>
              <a:rPr lang="is-IS" sz="1400" dirty="0"/>
              <a:t>%</a:t>
            </a:r>
            <a:br>
              <a:rPr lang="is-IS" sz="1400" dirty="0"/>
            </a:br>
            <a:r>
              <a:rPr lang="is-IS" sz="1400" dirty="0"/>
              <a:t/>
            </a:r>
            <a:br>
              <a:rPr lang="is-IS" sz="1400" dirty="0"/>
            </a:br>
            <a:r>
              <a:rPr lang="is-IS" sz="1400" dirty="0"/>
              <a:t>Error Filter 6</a:t>
            </a:r>
            <a:r>
              <a:rPr lang="is-IS" sz="1400" dirty="0" smtClean="0"/>
              <a:t> </a:t>
            </a:r>
            <a:r>
              <a:rPr lang="is-IS" sz="1400" dirty="0"/>
              <a:t>um, 3D Gaussian Filter 11x11x11,</a:t>
            </a:r>
            <a:br>
              <a:rPr lang="is-IS" sz="1400" dirty="0"/>
            </a:br>
            <a:r>
              <a:rPr lang="is-IS" sz="1400" dirty="0"/>
              <a:t>Strain Fit Box size: </a:t>
            </a:r>
            <a:r>
              <a:rPr lang="is-IS" sz="1400" dirty="0" smtClean="0"/>
              <a:t>21x21x5 </a:t>
            </a:r>
            <a:endParaRPr lang="en-US" sz="1400" dirty="0"/>
          </a:p>
          <a:p>
            <a:endParaRPr lang="en-US" sz="1400" dirty="0"/>
          </a:p>
        </p:txBody>
      </p:sp>
      <p:sp>
        <p:nvSpPr>
          <p:cNvPr id="14" name="Rectangle 13"/>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Tree>
    <p:extLst>
      <p:ext uri="{BB962C8B-B14F-4D97-AF65-F5344CB8AC3E}">
        <p14:creationId xmlns:p14="http://schemas.microsoft.com/office/powerpoint/2010/main" val="3946356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F6,G11</a:t>
            </a:r>
            <a:r>
              <a:rPr lang="en-US" baseline="30000" dirty="0" smtClean="0"/>
              <a:t>3</a:t>
            </a:r>
            <a:r>
              <a:rPr lang="en-US" dirty="0" smtClean="0"/>
              <a:t>,S31x5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1.87±0.83%</a:t>
            </a:r>
            <a:br>
              <a:rPr lang="en-US" sz="1300" dirty="0" smtClean="0"/>
            </a:br>
            <a:r>
              <a:rPr lang="en-US" sz="1300" dirty="0" smtClean="0"/>
              <a:t>Abs Error: 0.66±0.83%</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-1.70±0.45%</a:t>
            </a:r>
            <a:br>
              <a:rPr lang="en-US" sz="1300" dirty="0" smtClean="0"/>
            </a:br>
            <a:r>
              <a:rPr lang="en-US" sz="1300" dirty="0" smtClean="0"/>
              <a:t>Abs Error: 0.41±0.45%</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74413"/>
            <a:ext cx="4561297" cy="2256213"/>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83919"/>
            <a:ext cx="4561301" cy="2272505"/>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00" y="1070321"/>
            <a:ext cx="4557300" cy="2262373"/>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0.36±0.60%</a:t>
            </a:r>
            <a:br>
              <a:rPr lang="en-US" sz="1300" dirty="0" smtClean="0"/>
            </a:br>
            <a:r>
              <a:rPr lang="en-US" sz="1300" dirty="0" smtClean="0"/>
              <a:t>Abs Error: 0.41±0.60%</a:t>
            </a:r>
            <a:endParaRPr lang="en-US" sz="1300" dirty="0"/>
          </a:p>
        </p:txBody>
      </p:sp>
      <p:sp>
        <p:nvSpPr>
          <p:cNvPr id="3" name="Rectangle 2"/>
          <p:cNvSpPr/>
          <p:nvPr/>
        </p:nvSpPr>
        <p:spPr>
          <a:xfrm>
            <a:off x="4578234" y="5090332"/>
            <a:ext cx="4311765"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0.52</a:t>
            </a:r>
            <a:r>
              <a:rPr lang="en-US" sz="1400" dirty="0" smtClean="0"/>
              <a:t>±</a:t>
            </a:r>
            <a:r>
              <a:rPr lang="is-IS" sz="1400" dirty="0" smtClean="0"/>
              <a:t>0.67%	</a:t>
            </a:r>
            <a:br>
              <a:rPr lang="is-IS" sz="1400" dirty="0" smtClean="0"/>
            </a:br>
            <a:r>
              <a:rPr lang="is-IS" sz="1400" dirty="0" smtClean="0"/>
              <a:t>Ert</a:t>
            </a:r>
            <a:r>
              <a:rPr lang="is-IS" sz="1400" dirty="0"/>
              <a:t>: </a:t>
            </a:r>
            <a:r>
              <a:rPr lang="is-IS" sz="1400" dirty="0" smtClean="0"/>
              <a:t>0.64</a:t>
            </a:r>
            <a:r>
              <a:rPr lang="en-US" sz="1400" dirty="0" smtClean="0"/>
              <a:t>±</a:t>
            </a:r>
            <a:r>
              <a:rPr lang="is-IS" sz="1400" dirty="0" smtClean="0"/>
              <a:t>0.82%</a:t>
            </a:r>
            <a:r>
              <a:rPr lang="is-IS" sz="1400" dirty="0"/>
              <a:t/>
            </a:r>
            <a:br>
              <a:rPr lang="is-IS" sz="1400" dirty="0"/>
            </a:br>
            <a:r>
              <a:rPr lang="is-IS" sz="1400" dirty="0"/>
              <a:t>Ert: </a:t>
            </a:r>
            <a:r>
              <a:rPr lang="is-IS" sz="1400" dirty="0" smtClean="0"/>
              <a:t>0.14</a:t>
            </a:r>
            <a:r>
              <a:rPr lang="en-US" sz="1400" dirty="0" smtClean="0"/>
              <a:t>±</a:t>
            </a:r>
            <a:r>
              <a:rPr lang="is-IS" sz="1400" dirty="0" smtClean="0"/>
              <a:t>0.20</a:t>
            </a:r>
            <a:r>
              <a:rPr lang="is-IS" sz="1400" dirty="0"/>
              <a:t>%</a:t>
            </a:r>
            <a:br>
              <a:rPr lang="is-IS" sz="1400" dirty="0"/>
            </a:br>
            <a:r>
              <a:rPr lang="is-IS" sz="1400" dirty="0"/>
              <a:t/>
            </a:r>
            <a:br>
              <a:rPr lang="is-IS" sz="1400" dirty="0"/>
            </a:br>
            <a:r>
              <a:rPr lang="is-IS" sz="1400" dirty="0" smtClean="0"/>
              <a:t>Error </a:t>
            </a:r>
            <a:r>
              <a:rPr lang="is-IS" sz="1400" dirty="0"/>
              <a:t>Filter 6 um, 3D Gaussian Filter 11x11x11,</a:t>
            </a:r>
            <a:br>
              <a:rPr lang="is-IS" sz="1400" dirty="0"/>
            </a:br>
            <a:r>
              <a:rPr lang="is-IS" sz="1400" dirty="0"/>
              <a:t>Strain Fit Box size: </a:t>
            </a:r>
            <a:r>
              <a:rPr lang="is-IS" sz="1400" dirty="0" smtClean="0"/>
              <a:t>31x31x5 </a:t>
            </a:r>
            <a:endParaRPr lang="en-US" sz="1400" dirty="0"/>
          </a:p>
          <a:p>
            <a:endParaRPr lang="en-US" sz="1400" dirty="0"/>
          </a:p>
        </p:txBody>
      </p:sp>
      <p:sp>
        <p:nvSpPr>
          <p:cNvPr id="14" name="Rectangle 13"/>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Tree>
    <p:extLst>
      <p:ext uri="{BB962C8B-B14F-4D97-AF65-F5344CB8AC3E}">
        <p14:creationId xmlns:p14="http://schemas.microsoft.com/office/powerpoint/2010/main" val="26829203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#2: F6,G11</a:t>
            </a:r>
            <a:r>
              <a:rPr lang="en-US" baseline="30000" dirty="0" smtClean="0"/>
              <a:t>2</a:t>
            </a:r>
            <a:r>
              <a:rPr lang="en-US" dirty="0" smtClean="0"/>
              <a:t>,S49x5</a:t>
            </a:r>
            <a:endParaRPr lang="en-US" dirty="0"/>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1.84±0.60%</a:t>
            </a:r>
            <a:br>
              <a:rPr lang="en-US" sz="1300" dirty="0" smtClean="0"/>
            </a:br>
            <a:r>
              <a:rPr lang="en-US" sz="1300" dirty="0" smtClean="0"/>
              <a:t>Abs Error: 0.51±0.60%</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-1.72±0.23%</a:t>
            </a:r>
            <a:br>
              <a:rPr lang="en-US" sz="1300" dirty="0" smtClean="0"/>
            </a:br>
            <a:r>
              <a:rPr lang="en-US" sz="1300" dirty="0" smtClean="0"/>
              <a:t>Abs Error: 0.31±0.31%</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9" y="1082518"/>
            <a:ext cx="4520402" cy="2244057"/>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7" y="3796137"/>
            <a:ext cx="4528484" cy="2248069"/>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9047" y="1082517"/>
            <a:ext cx="4520404" cy="2244058"/>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0.51±0.81%</a:t>
            </a:r>
            <a:br>
              <a:rPr lang="en-US" sz="1300" dirty="0" smtClean="0"/>
            </a:br>
            <a:r>
              <a:rPr lang="en-US" sz="1300" dirty="0" smtClean="0"/>
              <a:t>Abs Error: 0.58±0.81%</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5" y="5090332"/>
            <a:ext cx="4328698"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0.47</a:t>
            </a:r>
            <a:r>
              <a:rPr lang="en-US" sz="1400" dirty="0" smtClean="0"/>
              <a:t>±</a:t>
            </a:r>
            <a:r>
              <a:rPr lang="is-IS" sz="1400" dirty="0" smtClean="0"/>
              <a:t>0.57%	</a:t>
            </a:r>
            <a:br>
              <a:rPr lang="is-IS" sz="1400" dirty="0" smtClean="0"/>
            </a:br>
            <a:r>
              <a:rPr lang="is-IS" sz="1400" dirty="0" smtClean="0"/>
              <a:t>Ert</a:t>
            </a:r>
            <a:r>
              <a:rPr lang="is-IS" sz="1400" dirty="0"/>
              <a:t>: </a:t>
            </a:r>
            <a:r>
              <a:rPr lang="is-IS" sz="1400" dirty="0" smtClean="0"/>
              <a:t>0.78</a:t>
            </a:r>
            <a:r>
              <a:rPr lang="en-US" sz="1400" dirty="0" smtClean="0"/>
              <a:t>±</a:t>
            </a:r>
            <a:r>
              <a:rPr lang="is-IS" sz="1400" dirty="0" smtClean="0"/>
              <a:t>1.13%</a:t>
            </a:r>
            <a:r>
              <a:rPr lang="is-IS" sz="1400" dirty="0"/>
              <a:t/>
            </a:r>
            <a:br>
              <a:rPr lang="is-IS" sz="1400" dirty="0"/>
            </a:br>
            <a:r>
              <a:rPr lang="is-IS" sz="1400" dirty="0"/>
              <a:t>Ert: </a:t>
            </a:r>
            <a:r>
              <a:rPr lang="is-IS" sz="1400" dirty="0" smtClean="0"/>
              <a:t>0.20</a:t>
            </a:r>
            <a:r>
              <a:rPr lang="en-US" sz="1400" dirty="0" smtClean="0"/>
              <a:t>±</a:t>
            </a:r>
            <a:r>
              <a:rPr lang="is-IS" sz="1400" dirty="0" smtClean="0"/>
              <a:t>0.33</a:t>
            </a:r>
            <a:r>
              <a:rPr lang="is-IS" sz="1400" dirty="0"/>
              <a:t>%</a:t>
            </a:r>
            <a:br>
              <a:rPr lang="is-IS" sz="1400" dirty="0"/>
            </a:br>
            <a:r>
              <a:rPr lang="is-IS" sz="1400" dirty="0"/>
              <a:t/>
            </a:r>
            <a:br>
              <a:rPr lang="is-IS" sz="1400" dirty="0"/>
            </a:br>
            <a:r>
              <a:rPr lang="is-IS" sz="1400" dirty="0"/>
              <a:t>Error Filter 6 um, </a:t>
            </a:r>
            <a:r>
              <a:rPr lang="is-IS" sz="1400" dirty="0" smtClean="0"/>
              <a:t>2D </a:t>
            </a:r>
            <a:r>
              <a:rPr lang="is-IS" sz="1400" dirty="0"/>
              <a:t>Gaussian Filter </a:t>
            </a:r>
            <a:r>
              <a:rPr lang="is-IS" sz="1400" dirty="0" smtClean="0"/>
              <a:t>11x11 (R,Z),</a:t>
            </a:r>
            <a:r>
              <a:rPr lang="is-IS" sz="1400" dirty="0"/>
              <a:t/>
            </a:r>
            <a:br>
              <a:rPr lang="is-IS" sz="1400" dirty="0"/>
            </a:br>
            <a:r>
              <a:rPr lang="is-IS" sz="1400" dirty="0"/>
              <a:t>Strain Fit Box size: </a:t>
            </a:r>
            <a:r>
              <a:rPr lang="is-IS" sz="1400" dirty="0" smtClean="0"/>
              <a:t>49x49x5 </a:t>
            </a:r>
            <a:endParaRPr lang="en-US" sz="1400" dirty="0"/>
          </a:p>
          <a:p>
            <a:endParaRPr lang="en-US" sz="1400" dirty="0"/>
          </a:p>
        </p:txBody>
      </p:sp>
    </p:spTree>
    <p:extLst>
      <p:ext uri="{BB962C8B-B14F-4D97-AF65-F5344CB8AC3E}">
        <p14:creationId xmlns:p14="http://schemas.microsoft.com/office/powerpoint/2010/main" val="1820970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4762"/>
            <a:ext cx="91440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RFIDVC: Strains </a:t>
            </a:r>
            <a:r>
              <a:rPr lang="en-US" dirty="0"/>
              <a:t>#2: I5,F6,G25S6</a:t>
            </a:r>
            <a:r>
              <a:rPr lang="en-US" baseline="30000" dirty="0"/>
              <a:t>2</a:t>
            </a:r>
            <a:r>
              <a:rPr lang="en-US" dirty="0"/>
              <a:t>,S49x5</a:t>
            </a:r>
          </a:p>
        </p:txBody>
      </p:sp>
      <p:sp>
        <p:nvSpPr>
          <p:cNvPr id="20" name="TextBox 19"/>
          <p:cNvSpPr txBox="1"/>
          <p:nvPr/>
        </p:nvSpPr>
        <p:spPr>
          <a:xfrm>
            <a:off x="-1" y="3313717"/>
            <a:ext cx="1998133" cy="492443"/>
          </a:xfrm>
          <a:prstGeom prst="rect">
            <a:avLst/>
          </a:prstGeom>
          <a:noFill/>
        </p:spPr>
        <p:txBody>
          <a:bodyPr wrap="square" rtlCol="0">
            <a:spAutoFit/>
          </a:bodyPr>
          <a:lstStyle/>
          <a:p>
            <a:r>
              <a:rPr lang="en-US" sz="1300" dirty="0" smtClean="0"/>
              <a:t>Average: 1.83±0.71%</a:t>
            </a:r>
            <a:br>
              <a:rPr lang="en-US" sz="1300" dirty="0" smtClean="0"/>
            </a:br>
            <a:r>
              <a:rPr lang="en-US" sz="1300" dirty="0" smtClean="0"/>
              <a:t>Abs Error: 0.59±0.71%</a:t>
            </a:r>
            <a:endParaRPr lang="en-US" sz="1300" dirty="0"/>
          </a:p>
        </p:txBody>
      </p:sp>
      <p:sp>
        <p:nvSpPr>
          <p:cNvPr id="21" name="TextBox 20"/>
          <p:cNvSpPr txBox="1"/>
          <p:nvPr/>
        </p:nvSpPr>
        <p:spPr>
          <a:xfrm>
            <a:off x="4586701" y="3313717"/>
            <a:ext cx="1831032" cy="492443"/>
          </a:xfrm>
          <a:prstGeom prst="rect">
            <a:avLst/>
          </a:prstGeom>
          <a:noFill/>
        </p:spPr>
        <p:txBody>
          <a:bodyPr wrap="square" rtlCol="0">
            <a:spAutoFit/>
          </a:bodyPr>
          <a:lstStyle/>
          <a:p>
            <a:r>
              <a:rPr lang="en-US" sz="1300" dirty="0" smtClean="0"/>
              <a:t>Mean: -1.75±0.53%</a:t>
            </a:r>
            <a:br>
              <a:rPr lang="en-US" sz="1300" dirty="0" smtClean="0"/>
            </a:br>
            <a:r>
              <a:rPr lang="en-US" sz="1300" dirty="0" smtClean="0"/>
              <a:t>Abs Error: 0.42±0.53%</a:t>
            </a:r>
            <a:endParaRPr lang="en-US" sz="13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71358"/>
            <a:ext cx="4574196" cy="2270761"/>
          </a:xfrm>
          <a:prstGeom prst="rect">
            <a:avLst/>
          </a:prstGeom>
          <a:ln>
            <a:solidFill>
              <a:srgbClr val="000000"/>
            </a:solidFill>
          </a:ln>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9569"/>
            <a:ext cx="4578191" cy="2272744"/>
          </a:xfrm>
          <a:prstGeom prst="rect">
            <a:avLst/>
          </a:prstGeom>
          <a:ln>
            <a:solidFill>
              <a:srgbClr val="000000"/>
            </a:solidFill>
          </a:ln>
        </p:spPr>
      </p:pic>
      <p:pic>
        <p:nvPicPr>
          <p:cNvPr id="25" name="Picture 24"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4078506"/>
            <a:ext cx="2887091" cy="1445537"/>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4197" y="1070356"/>
            <a:ext cx="4578232" cy="2272765"/>
          </a:xfrm>
          <a:prstGeom prst="rect">
            <a:avLst/>
          </a:prstGeom>
          <a:ln>
            <a:solidFill>
              <a:srgbClr val="000000"/>
            </a:solidFill>
          </a:ln>
        </p:spPr>
      </p:pic>
      <p:pic>
        <p:nvPicPr>
          <p:cNvPr id="27" name="Picture 26"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5424841" y="1363763"/>
            <a:ext cx="2887091" cy="1445537"/>
          </a:xfrm>
          <a:prstGeom prst="rect">
            <a:avLst/>
          </a:prstGeom>
        </p:spPr>
      </p:pic>
      <p:pic>
        <p:nvPicPr>
          <p:cNvPr id="28" name="Picture 27" descr="mask.bmp"/>
          <p:cNvPicPr>
            <a:picLocks noChangeAspect="1"/>
          </p:cNvPicPr>
          <p:nvPr/>
        </p:nvPicPr>
        <p:blipFill rotWithShape="1">
          <a:blip r:embed="rId5">
            <a:alphaModFix amt="60000"/>
            <a:extLst>
              <a:ext uri="{28A0092B-C50C-407E-A947-70E740481C1C}">
                <a14:useLocalDpi xmlns:a14="http://schemas.microsoft.com/office/drawing/2010/main" val="0"/>
              </a:ext>
            </a:extLst>
          </a:blip>
          <a:srcRect l="7471" t="5040" r="7376" b="11592"/>
          <a:stretch/>
        </p:blipFill>
        <p:spPr>
          <a:xfrm flipV="1">
            <a:off x="844549" y="1363763"/>
            <a:ext cx="2887091" cy="1445537"/>
          </a:xfrm>
          <a:prstGeom prst="rect">
            <a:avLst/>
          </a:prstGeom>
        </p:spPr>
      </p:pic>
      <p:sp>
        <p:nvSpPr>
          <p:cNvPr id="13" name="TextBox 12"/>
          <p:cNvSpPr txBox="1"/>
          <p:nvPr/>
        </p:nvSpPr>
        <p:spPr>
          <a:xfrm>
            <a:off x="1" y="6044439"/>
            <a:ext cx="1831032" cy="492443"/>
          </a:xfrm>
          <a:prstGeom prst="rect">
            <a:avLst/>
          </a:prstGeom>
          <a:noFill/>
        </p:spPr>
        <p:txBody>
          <a:bodyPr wrap="square" rtlCol="0">
            <a:spAutoFit/>
          </a:bodyPr>
          <a:lstStyle/>
          <a:p>
            <a:r>
              <a:rPr lang="en-US" sz="1300" dirty="0" smtClean="0"/>
              <a:t>Mean: 0.62±1.02%</a:t>
            </a:r>
            <a:br>
              <a:rPr lang="en-US" sz="1300" dirty="0" smtClean="0"/>
            </a:br>
            <a:r>
              <a:rPr lang="en-US" sz="1300" dirty="0" smtClean="0"/>
              <a:t>Abs Error: 0.72±1.02%</a:t>
            </a:r>
            <a:endParaRPr lang="en-US" sz="1300" dirty="0"/>
          </a:p>
        </p:txBody>
      </p:sp>
      <p:sp>
        <p:nvSpPr>
          <p:cNvPr id="2" name="Rectangle 1"/>
          <p:cNvSpPr/>
          <p:nvPr/>
        </p:nvSpPr>
        <p:spPr>
          <a:xfrm>
            <a:off x="4601342" y="4078506"/>
            <a:ext cx="4572000" cy="738664"/>
          </a:xfrm>
          <a:prstGeom prst="rect">
            <a:avLst/>
          </a:prstGeom>
        </p:spPr>
        <p:txBody>
          <a:bodyPr>
            <a:spAutoFit/>
          </a:bodyPr>
          <a:lstStyle/>
          <a:p>
            <a:r>
              <a:rPr lang="is-IS" sz="1400" dirty="0" smtClean="0"/>
              <a:t>Applied Strain Field: </a:t>
            </a:r>
            <a:br>
              <a:rPr lang="is-IS" sz="1400" dirty="0" smtClean="0"/>
            </a:br>
            <a:r>
              <a:rPr lang="is-IS" sz="1400" dirty="0" smtClean="0"/>
              <a:t>Err: 2% strain, Ezz: -2% strain</a:t>
            </a:r>
            <a:br>
              <a:rPr lang="is-IS" sz="1400" dirty="0" smtClean="0"/>
            </a:br>
            <a:r>
              <a:rPr lang="is-IS" sz="1400" dirty="0" smtClean="0"/>
              <a:t>Ett, Erz, Ert, Ezt: 0% strain</a:t>
            </a:r>
            <a:endParaRPr lang="en-US" sz="1400" dirty="0"/>
          </a:p>
        </p:txBody>
      </p:sp>
      <p:sp>
        <p:nvSpPr>
          <p:cNvPr id="3" name="Rectangle 2"/>
          <p:cNvSpPr/>
          <p:nvPr/>
        </p:nvSpPr>
        <p:spPr>
          <a:xfrm>
            <a:off x="4578234" y="5090332"/>
            <a:ext cx="4565766" cy="1815882"/>
          </a:xfrm>
          <a:prstGeom prst="rect">
            <a:avLst/>
          </a:prstGeom>
        </p:spPr>
        <p:txBody>
          <a:bodyPr wrap="square">
            <a:spAutoFit/>
          </a:bodyPr>
          <a:lstStyle/>
          <a:p>
            <a:r>
              <a:rPr lang="is-IS" sz="1400" dirty="0" smtClean="0"/>
              <a:t>Abs Error:</a:t>
            </a:r>
            <a:br>
              <a:rPr lang="is-IS" sz="1400" dirty="0" smtClean="0"/>
            </a:br>
            <a:r>
              <a:rPr lang="is-IS" sz="1400" dirty="0" smtClean="0"/>
              <a:t>Erz</a:t>
            </a:r>
            <a:r>
              <a:rPr lang="is-IS" sz="1400" dirty="0"/>
              <a:t>: </a:t>
            </a:r>
            <a:r>
              <a:rPr lang="is-IS" sz="1400" dirty="0" smtClean="0"/>
              <a:t>0.62</a:t>
            </a:r>
            <a:r>
              <a:rPr lang="en-US" sz="1400" dirty="0" smtClean="0"/>
              <a:t>±</a:t>
            </a:r>
            <a:r>
              <a:rPr lang="is-IS" sz="1400" dirty="0" smtClean="0"/>
              <a:t>0.78%	</a:t>
            </a:r>
            <a:br>
              <a:rPr lang="is-IS" sz="1400" dirty="0" smtClean="0"/>
            </a:br>
            <a:r>
              <a:rPr lang="is-IS" sz="1400" dirty="0" smtClean="0"/>
              <a:t>Ert</a:t>
            </a:r>
            <a:r>
              <a:rPr lang="is-IS" sz="1400" dirty="0"/>
              <a:t>: </a:t>
            </a:r>
            <a:r>
              <a:rPr lang="is-IS" sz="1400" dirty="0" smtClean="0"/>
              <a:t>0.93</a:t>
            </a:r>
            <a:r>
              <a:rPr lang="en-US" sz="1400" dirty="0" smtClean="0"/>
              <a:t>±</a:t>
            </a:r>
            <a:r>
              <a:rPr lang="is-IS" sz="1400" dirty="0" smtClean="0"/>
              <a:t>1.44%</a:t>
            </a:r>
            <a:r>
              <a:rPr lang="is-IS" sz="1400" dirty="0"/>
              <a:t/>
            </a:r>
            <a:br>
              <a:rPr lang="is-IS" sz="1400" dirty="0"/>
            </a:br>
            <a:r>
              <a:rPr lang="is-IS" sz="1400" dirty="0"/>
              <a:t>Ert: </a:t>
            </a:r>
            <a:r>
              <a:rPr lang="is-IS" sz="1400" dirty="0" smtClean="0"/>
              <a:t>0.27</a:t>
            </a:r>
            <a:r>
              <a:rPr lang="en-US" sz="1400" dirty="0" smtClean="0"/>
              <a:t>±</a:t>
            </a:r>
            <a:r>
              <a:rPr lang="is-IS" sz="1400" dirty="0" smtClean="0"/>
              <a:t>0.44</a:t>
            </a:r>
            <a:r>
              <a:rPr lang="is-IS" sz="1400" dirty="0"/>
              <a:t>%</a:t>
            </a:r>
            <a:br>
              <a:rPr lang="is-IS" sz="1400" dirty="0"/>
            </a:br>
            <a:r>
              <a:rPr lang="is-IS" sz="1400" dirty="0" smtClean="0"/>
              <a:t>Error </a:t>
            </a:r>
            <a:r>
              <a:rPr lang="is-IS" sz="1400" dirty="0"/>
              <a:t>Filter 6 um, 2D Gaussian Filter 11x11 (R,Z)</a:t>
            </a:r>
            <a:r>
              <a:rPr lang="is-IS" sz="1400" dirty="0" smtClean="0"/>
              <a:t>, Sigma </a:t>
            </a:r>
            <a:r>
              <a:rPr lang="mr-IN" sz="1400" dirty="0" smtClean="0"/>
              <a:t>–</a:t>
            </a:r>
            <a:r>
              <a:rPr lang="is-IS" sz="1400" dirty="0" smtClean="0"/>
              <a:t> 6,</a:t>
            </a:r>
            <a:r>
              <a:rPr lang="is-IS" sz="1400" dirty="0"/>
              <a:t/>
            </a:r>
            <a:br>
              <a:rPr lang="is-IS" sz="1400" dirty="0"/>
            </a:br>
            <a:r>
              <a:rPr lang="is-IS" sz="1400" dirty="0"/>
              <a:t>Strain Fit Box size: </a:t>
            </a:r>
            <a:r>
              <a:rPr lang="is-IS" sz="1400" dirty="0" smtClean="0"/>
              <a:t>49x49x5, Calculation Spacing </a:t>
            </a:r>
            <a:r>
              <a:rPr lang="is-IS" sz="1400" dirty="0" smtClean="0"/>
              <a:t>now 1x1x1</a:t>
            </a:r>
            <a:br>
              <a:rPr lang="is-IS" sz="1400" dirty="0" smtClean="0"/>
            </a:br>
            <a:r>
              <a:rPr lang="is-IS" sz="1400" dirty="0" smtClean="0"/>
              <a:t>Note: By decreasing the calculation spacing, we have decreased the effective box fit size</a:t>
            </a:r>
            <a:endParaRPr lang="en-US" sz="1400" dirty="0"/>
          </a:p>
        </p:txBody>
      </p:sp>
      <p:sp>
        <p:nvSpPr>
          <p:cNvPr id="5" name="TextBox 4"/>
          <p:cNvSpPr txBox="1"/>
          <p:nvPr/>
        </p:nvSpPr>
        <p:spPr>
          <a:xfrm>
            <a:off x="-842818" y="347518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363256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13662</TotalTime>
  <Words>2284</Words>
  <Application>Microsoft Macintosh PowerPoint</Application>
  <PresentationFormat>On-screen Show (4:3)</PresentationFormat>
  <Paragraphs>505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Improvement of Radial Strains Calculated from Human OCT Radial Image Scans</vt:lpstr>
      <vt:lpstr>Recombine Slices &amp; Differentiate Locally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Midgett</dc:creator>
  <cp:lastModifiedBy>Dan Midgett</cp:lastModifiedBy>
  <cp:revision>287</cp:revision>
  <dcterms:created xsi:type="dcterms:W3CDTF">2017-04-18T07:16:18Z</dcterms:created>
  <dcterms:modified xsi:type="dcterms:W3CDTF">2018-09-17T19:25:53Z</dcterms:modified>
</cp:coreProperties>
</file>